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567" r:id="rId2"/>
    <p:sldId id="256" r:id="rId3"/>
    <p:sldId id="495" r:id="rId4"/>
    <p:sldId id="569" r:id="rId5"/>
    <p:sldId id="593" r:id="rId6"/>
    <p:sldId id="532" r:id="rId7"/>
    <p:sldId id="595" r:id="rId8"/>
    <p:sldId id="596" r:id="rId9"/>
    <p:sldId id="530" r:id="rId10"/>
    <p:sldId id="594" r:id="rId11"/>
    <p:sldId id="554" r:id="rId12"/>
    <p:sldId id="571" r:id="rId13"/>
    <p:sldId id="572" r:id="rId14"/>
    <p:sldId id="573" r:id="rId15"/>
    <p:sldId id="574" r:id="rId16"/>
    <p:sldId id="575" r:id="rId17"/>
    <p:sldId id="555" r:id="rId18"/>
    <p:sldId id="556" r:id="rId19"/>
    <p:sldId id="557" r:id="rId20"/>
    <p:sldId id="560" r:id="rId21"/>
    <p:sldId id="609" r:id="rId22"/>
    <p:sldId id="570" r:id="rId23"/>
    <p:sldId id="561" r:id="rId24"/>
    <p:sldId id="562" r:id="rId25"/>
    <p:sldId id="543" r:id="rId26"/>
    <p:sldId id="610" r:id="rId27"/>
    <p:sldId id="568" r:id="rId28"/>
    <p:sldId id="544" r:id="rId29"/>
    <p:sldId id="545" r:id="rId30"/>
    <p:sldId id="548" r:id="rId31"/>
    <p:sldId id="549" r:id="rId32"/>
    <p:sldId id="563" r:id="rId33"/>
    <p:sldId id="551" r:id="rId34"/>
    <p:sldId id="552" r:id="rId35"/>
    <p:sldId id="553" r:id="rId36"/>
    <p:sldId id="576" r:id="rId37"/>
    <p:sldId id="598" r:id="rId38"/>
    <p:sldId id="599" r:id="rId39"/>
    <p:sldId id="600" r:id="rId40"/>
    <p:sldId id="601" r:id="rId41"/>
    <p:sldId id="602" r:id="rId42"/>
    <p:sldId id="603" r:id="rId43"/>
    <p:sldId id="597" r:id="rId44"/>
    <p:sldId id="612" r:id="rId45"/>
    <p:sldId id="614" r:id="rId46"/>
    <p:sldId id="618" r:id="rId47"/>
    <p:sldId id="613" r:id="rId48"/>
    <p:sldId id="615" r:id="rId49"/>
    <p:sldId id="616" r:id="rId50"/>
    <p:sldId id="617" r:id="rId51"/>
    <p:sldId id="611" r:id="rId52"/>
    <p:sldId id="577" r:id="rId53"/>
    <p:sldId id="578" r:id="rId54"/>
    <p:sldId id="579" r:id="rId55"/>
    <p:sldId id="580" r:id="rId56"/>
    <p:sldId id="581" r:id="rId57"/>
    <p:sldId id="582" r:id="rId58"/>
    <p:sldId id="583" r:id="rId59"/>
    <p:sldId id="584" r:id="rId60"/>
    <p:sldId id="585" r:id="rId61"/>
    <p:sldId id="586" r:id="rId62"/>
    <p:sldId id="587" r:id="rId63"/>
    <p:sldId id="588" r:id="rId64"/>
    <p:sldId id="589" r:id="rId65"/>
    <p:sldId id="590" r:id="rId66"/>
    <p:sldId id="591" r:id="rId67"/>
    <p:sldId id="592" r:id="rId68"/>
    <p:sldId id="604" r:id="rId69"/>
    <p:sldId id="605" r:id="rId70"/>
    <p:sldId id="606" r:id="rId71"/>
    <p:sldId id="607" r:id="rId72"/>
    <p:sldId id="608" r:id="rId73"/>
    <p:sldId id="565" r:id="rId74"/>
    <p:sldId id="566" r:id="rId75"/>
    <p:sldId id="558" r:id="rId76"/>
    <p:sldId id="506" r:id="rId77"/>
  </p:sldIdLst>
  <p:sldSz cx="9144000" cy="6858000" type="screen4x3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o" initials="J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914C"/>
    <a:srgbClr val="A3DD6F"/>
    <a:srgbClr val="40C2E0"/>
    <a:srgbClr val="66CCFF"/>
    <a:srgbClr val="000066"/>
    <a:srgbClr val="FF0000"/>
    <a:srgbClr val="AB69A6"/>
    <a:srgbClr val="B173AD"/>
    <a:srgbClr val="B43E63"/>
    <a:srgbClr val="DF9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Estilo Médio 3 - Ênfas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4643" autoAdjust="0"/>
  </p:normalViewPr>
  <p:slideViewPr>
    <p:cSldViewPr>
      <p:cViewPr varScale="1">
        <p:scale>
          <a:sx n="85" d="100"/>
          <a:sy n="85" d="100"/>
        </p:scale>
        <p:origin x="110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3552"/>
    </p:cViewPr>
  </p:sorterViewPr>
  <p:notesViewPr>
    <p:cSldViewPr>
      <p:cViewPr>
        <p:scale>
          <a:sx n="85" d="100"/>
          <a:sy n="85" d="100"/>
        </p:scale>
        <p:origin x="-504" y="6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noProof="0" smtClean="0"/>
              <a:t>Clique para editar os estilos do texto mestre</a:t>
            </a:r>
          </a:p>
          <a:p>
            <a:pPr lvl="1"/>
            <a:r>
              <a:rPr lang="pt-BR" altLang="pt-BR" noProof="0" smtClean="0"/>
              <a:t>Segundo nível</a:t>
            </a:r>
          </a:p>
          <a:p>
            <a:pPr lvl="2"/>
            <a:r>
              <a:rPr lang="pt-BR" altLang="pt-BR" noProof="0" smtClean="0"/>
              <a:t>Terceiro nível</a:t>
            </a:r>
          </a:p>
          <a:p>
            <a:pPr lvl="3"/>
            <a:r>
              <a:rPr lang="pt-BR" altLang="pt-BR" noProof="0" smtClean="0"/>
              <a:t>Quarto nível</a:t>
            </a:r>
          </a:p>
          <a:p>
            <a:pPr lvl="4"/>
            <a:r>
              <a:rPr lang="pt-BR" altLang="pt-BR" noProof="0" smtClean="0"/>
              <a:t>Quinto nível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D952E3E-BFBA-4F1A-BC09-DB3B92F257D9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824968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4F4F715-2C22-49C8-A495-103373FBF038}" type="slidenum">
              <a:rPr lang="pt-BR" altLang="pt-BR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</a:t>
            </a:fld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52124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10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533643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11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798602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12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150252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677099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14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548651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15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761474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16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122221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17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853831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18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728236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19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327128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798888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20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354044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21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563988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22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121882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947312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24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140376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25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146995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26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2338905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27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648388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28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443020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29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139416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2559365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30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9004428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31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3497085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32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161502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448918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34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533440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35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6703116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36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9839221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37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1826371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38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6966036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39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919381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0047368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40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780528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41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3252134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42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3519509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4533541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44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273157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45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9193196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46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5983387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47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2268059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48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4466454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49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320490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3492736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50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9165782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51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5215027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52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8986992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4034711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54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2664558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55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5449667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56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2329030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57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9136118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58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1572661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59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985625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0910222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60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5890737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61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9122462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62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5380953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8629340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64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1118339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65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9267858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66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2364615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67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0157608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68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5751350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69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886880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7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8767830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70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4140443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71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4199252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72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9091845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73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7290643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74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5421511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75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5576749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76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298056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8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197394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9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176415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4"/>
          <p:cNvGrpSpPr>
            <a:grpSpLocks/>
          </p:cNvGrpSpPr>
          <p:nvPr userDrawn="1"/>
        </p:nvGrpSpPr>
        <p:grpSpPr bwMode="auto">
          <a:xfrm>
            <a:off x="0" y="0"/>
            <a:ext cx="9144000" cy="1295400"/>
            <a:chOff x="0" y="0"/>
            <a:chExt cx="5760" cy="934"/>
          </a:xfrm>
        </p:grpSpPr>
        <p:sp>
          <p:nvSpPr>
            <p:cNvPr id="4" name="Rectangle 5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864"/>
            </a:xfrm>
            <a:prstGeom prst="rect">
              <a:avLst/>
            </a:prstGeom>
            <a:solidFill>
              <a:srgbClr val="00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endParaRPr lang="pt-BR" altLang="pt-BR" smtClean="0"/>
            </a:p>
          </p:txBody>
        </p:sp>
        <p:graphicFrame>
          <p:nvGraphicFramePr>
            <p:cNvPr id="5" name="Object 20"/>
            <p:cNvGraphicFramePr>
              <a:graphicFrameLocks noChangeAspect="1"/>
            </p:cNvGraphicFramePr>
            <p:nvPr userDrawn="1"/>
          </p:nvGraphicFramePr>
          <p:xfrm>
            <a:off x="0" y="672"/>
            <a:ext cx="5760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970" name="Photo Editor Photo" r:id="rId3" imgW="7430537" imgH="361809" progId="MSPhotoEd.3">
                    <p:embed/>
                  </p:oleObj>
                </mc:Choice>
                <mc:Fallback>
                  <p:oleObj name="Photo Editor Photo" r:id="rId3" imgW="7430537" imgH="361809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672"/>
                          <a:ext cx="5760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23"/>
            <p:cNvGraphicFramePr>
              <a:graphicFrameLocks noChangeAspect="1"/>
            </p:cNvGraphicFramePr>
            <p:nvPr userDrawn="1"/>
          </p:nvGraphicFramePr>
          <p:xfrm>
            <a:off x="0" y="144"/>
            <a:ext cx="5760" cy="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971" name="Photo Editor Photo" r:id="rId5" imgW="7430537" imgH="647619" progId="MSPhotoEd.3">
                    <p:embed/>
                  </p:oleObj>
                </mc:Choice>
                <mc:Fallback>
                  <p:oleObj name="Photo Editor Photo" r:id="rId5" imgW="7430537" imgH="647619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144"/>
                          <a:ext cx="5760" cy="6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Rectangle 25"/>
          <p:cNvSpPr>
            <a:spLocks noChangeArrowheads="1"/>
          </p:cNvSpPr>
          <p:nvPr userDrawn="1"/>
        </p:nvSpPr>
        <p:spPr bwMode="auto">
          <a:xfrm>
            <a:off x="3962400" y="4114800"/>
            <a:ext cx="5181600" cy="228600"/>
          </a:xfrm>
          <a:prstGeom prst="rect">
            <a:avLst/>
          </a:prstGeom>
          <a:gradFill rotWithShape="0">
            <a:gsLst>
              <a:gs pos="0">
                <a:srgbClr val="7B6E50"/>
              </a:gs>
              <a:gs pos="50000">
                <a:srgbClr val="DBC58F"/>
              </a:gs>
              <a:gs pos="100000">
                <a:srgbClr val="7B6E5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BC58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pt-BR" altLang="pt-BR" smtClean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590800"/>
            <a:ext cx="7772400" cy="1143000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pPr lvl="0"/>
            <a:r>
              <a:rPr lang="pt-BR" altLang="pt-BR" noProof="0" smtClean="0"/>
              <a:t>Clique para editar o estilo do título mestre</a:t>
            </a:r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 algn="ctr">
              <a:lnSpc>
                <a:spcPct val="100000"/>
              </a:lnSpc>
              <a:defRPr sz="1400"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  <p:sp>
        <p:nvSpPr>
          <p:cNvPr id="9" name="Rectangle 15"/>
          <p:cNvSpPr>
            <a:spLocks noGrp="1" noChangeArrowheads="1"/>
          </p:cNvSpPr>
          <p:nvPr>
            <p:ph type="dt" sz="half" idx="11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66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10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66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98BEAB74-063A-4FF6-A0A6-DD074C599BD1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5767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6259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05600" y="1295400"/>
            <a:ext cx="2057400" cy="48006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33400" y="1295400"/>
            <a:ext cx="6019800" cy="48006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04015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1877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9065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93718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5295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52935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2715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6558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6548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oleObject" Target="../embeddings/oleObject3.bin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.bin"/><Relationship Id="rId20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os estilos do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</a:p>
        </p:txBody>
      </p:sp>
      <p:sp>
        <p:nvSpPr>
          <p:cNvPr id="102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pt-BR" altLang="pt-BR" smtClean="0"/>
          </a:p>
        </p:txBody>
      </p:sp>
      <p:graphicFrame>
        <p:nvGraphicFramePr>
          <p:cNvPr id="1028" name="Object 9"/>
          <p:cNvGraphicFramePr>
            <a:graphicFrameLocks noChangeAspect="1"/>
          </p:cNvGraphicFramePr>
          <p:nvPr userDrawn="1"/>
        </p:nvGraphicFramePr>
        <p:xfrm>
          <a:off x="8610600" y="1371600"/>
          <a:ext cx="5334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70" name="Photo Editor Photo" r:id="rId14" imgW="447856" imgH="4982270" progId="MSPhotoEd.3">
                  <p:embed/>
                </p:oleObj>
              </mc:Choice>
              <mc:Fallback>
                <p:oleObj name="Photo Editor Photo" r:id="rId14" imgW="447856" imgH="4982270" progId="MSPhotoEd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0600" y="1371600"/>
                        <a:ext cx="5334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11"/>
          <p:cNvGraphicFramePr>
            <a:graphicFrameLocks noChangeAspect="1"/>
          </p:cNvGraphicFramePr>
          <p:nvPr userDrawn="1"/>
        </p:nvGraphicFramePr>
        <p:xfrm>
          <a:off x="0" y="6442075"/>
          <a:ext cx="91440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71" name="Photo Editor Photo" r:id="rId16" imgW="7430537" imgH="361809" progId="MSPhotoEd.3">
                  <p:embed/>
                </p:oleObj>
              </mc:Choice>
              <mc:Fallback>
                <p:oleObj name="Photo Editor Photo" r:id="rId16" imgW="7430537" imgH="361809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442075"/>
                        <a:ext cx="91440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15"/>
          <p:cNvGraphicFramePr>
            <a:graphicFrameLocks noChangeAspect="1"/>
          </p:cNvGraphicFramePr>
          <p:nvPr userDrawn="1"/>
        </p:nvGraphicFramePr>
        <p:xfrm>
          <a:off x="0" y="228600"/>
          <a:ext cx="9144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72" name="Photo Editor Photo" r:id="rId18" imgW="7430537" imgH="647619" progId="MSPhotoEd.3">
                  <p:embed/>
                </p:oleObj>
              </mc:Choice>
              <mc:Fallback>
                <p:oleObj name="Photo Editor Photo" r:id="rId18" imgW="7430537" imgH="647619" progId="MSPhotoEd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"/>
                        <a:ext cx="91440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1" name="Group 20"/>
          <p:cNvGrpSpPr>
            <a:grpSpLocks/>
          </p:cNvGrpSpPr>
          <p:nvPr userDrawn="1"/>
        </p:nvGrpSpPr>
        <p:grpSpPr bwMode="auto">
          <a:xfrm>
            <a:off x="0" y="1219200"/>
            <a:ext cx="447675" cy="5257800"/>
            <a:chOff x="0" y="768"/>
            <a:chExt cx="282" cy="3312"/>
          </a:xfrm>
        </p:grpSpPr>
        <p:graphicFrame>
          <p:nvGraphicFramePr>
            <p:cNvPr id="1036" name="Object 10"/>
            <p:cNvGraphicFramePr>
              <a:graphicFrameLocks noChangeAspect="1"/>
            </p:cNvGraphicFramePr>
            <p:nvPr userDrawn="1"/>
          </p:nvGraphicFramePr>
          <p:xfrm>
            <a:off x="0" y="864"/>
            <a:ext cx="282" cy="3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673" name="Photo Editor Photo" r:id="rId20" imgW="447856" imgH="4982270" progId="MSPhotoEd.3">
                    <p:embed/>
                  </p:oleObj>
                </mc:Choice>
                <mc:Fallback>
                  <p:oleObj name="Photo Editor Photo" r:id="rId20" imgW="447856" imgH="4982270" progId="MSPhotoEd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864"/>
                          <a:ext cx="282" cy="3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7" name="Line 16"/>
            <p:cNvSpPr>
              <a:spLocks noChangeShapeType="1"/>
            </p:cNvSpPr>
            <p:nvPr userDrawn="1"/>
          </p:nvSpPr>
          <p:spPr bwMode="auto">
            <a:xfrm>
              <a:off x="48" y="768"/>
              <a:ext cx="0" cy="336"/>
            </a:xfrm>
            <a:prstGeom prst="line">
              <a:avLst/>
            </a:prstGeom>
            <a:noFill/>
            <a:ln w="1333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41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4515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90000"/>
              </a:lnSpc>
              <a:defRPr sz="1200">
                <a:solidFill>
                  <a:srgbClr val="000066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  <p:sp>
        <p:nvSpPr>
          <p:cNvPr id="1033" name="Rectangle 22"/>
          <p:cNvSpPr>
            <a:spLocks noChangeArrowheads="1"/>
          </p:cNvSpPr>
          <p:nvPr userDrawn="1"/>
        </p:nvSpPr>
        <p:spPr bwMode="auto">
          <a:xfrm>
            <a:off x="123825" y="1311275"/>
            <a:ext cx="8877300" cy="533400"/>
          </a:xfrm>
          <a:prstGeom prst="rect">
            <a:avLst/>
          </a:prstGeom>
          <a:gradFill rotWithShape="0">
            <a:gsLst>
              <a:gs pos="0">
                <a:srgbClr val="7B6E50"/>
              </a:gs>
              <a:gs pos="50000">
                <a:srgbClr val="DBC58F"/>
              </a:gs>
              <a:gs pos="100000">
                <a:srgbClr val="7B6E5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pt-BR" altLang="pt-BR" smtClean="0"/>
          </a:p>
        </p:txBody>
      </p:sp>
      <p:sp>
        <p:nvSpPr>
          <p:cNvPr id="1034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2954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estilo do título mestre</a:t>
            </a:r>
          </a:p>
        </p:txBody>
      </p:sp>
      <p:sp>
        <p:nvSpPr>
          <p:cNvPr id="1035" name="Rectangle 26"/>
          <p:cNvSpPr>
            <a:spLocks noChangeArrowheads="1"/>
          </p:cNvSpPr>
          <p:nvPr userDrawn="1"/>
        </p:nvSpPr>
        <p:spPr bwMode="auto">
          <a:xfrm>
            <a:off x="609600" y="6503988"/>
            <a:ext cx="15748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pt-BR" altLang="pt-BR" sz="1200" smtClean="0">
                <a:solidFill>
                  <a:srgbClr val="000066"/>
                </a:solidFill>
                <a:latin typeface="Arial Narrow" pitchFamily="34" charset="0"/>
              </a:rPr>
              <a:t>Dissertação de Mestrado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000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000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5.png"/><Relationship Id="rId4" Type="http://schemas.openxmlformats.org/officeDocument/2006/relationships/image" Target="../media/image9.jpeg"/><Relationship Id="rId9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png"/><Relationship Id="rId5" Type="http://schemas.openxmlformats.org/officeDocument/2006/relationships/oleObject" Target="../embeddings/oleObject10.bin"/><Relationship Id="rId4" Type="http://schemas.openxmlformats.org/officeDocument/2006/relationships/image" Target="../media/image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3.pn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png"/><Relationship Id="rId5" Type="http://schemas.openxmlformats.org/officeDocument/2006/relationships/oleObject" Target="../embeddings/oleObject12.bin"/><Relationship Id="rId4" Type="http://schemas.openxmlformats.org/officeDocument/2006/relationships/image" Target="../media/image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2315" y="2636912"/>
            <a:ext cx="8893620" cy="1080120"/>
          </a:xfrm>
        </p:spPr>
        <p:txBody>
          <a:bodyPr/>
          <a:lstStyle/>
          <a:p>
            <a:pPr algn="ctr"/>
            <a:r>
              <a:rPr lang="pt-BR" altLang="pt-BR" dirty="0" smtClean="0"/>
              <a:t>INTRODUÇÃO</a:t>
            </a:r>
            <a:endParaRPr lang="pt-BR" altLang="pt-BR" sz="3000" u="sng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812343" y="4243904"/>
            <a:ext cx="7324725" cy="1752600"/>
          </a:xfrm>
          <a:solidFill>
            <a:schemeClr val="hlink"/>
          </a:solidFill>
          <a:ln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pPr marL="0" indent="0" algn="ctr" eaLnBrk="1" hangingPunct="1">
              <a:spcAft>
                <a:spcPts val="600"/>
              </a:spcAft>
              <a:buFont typeface="Wingdings" pitchFamily="2" charset="2"/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Por: </a:t>
            </a:r>
            <a:r>
              <a:rPr lang="en-US" altLang="pt-BR" sz="2800" b="1" dirty="0">
                <a:solidFill>
                  <a:schemeClr val="tx1"/>
                </a:solidFill>
              </a:rPr>
              <a:t>Julio Oliveira da Silva</a:t>
            </a:r>
            <a:endParaRPr lang="pt-BR" altLang="pt-BR" sz="2800" b="1" dirty="0">
              <a:solidFill>
                <a:schemeClr val="tx1"/>
              </a:solidFill>
            </a:endParaRPr>
          </a:p>
          <a:p>
            <a:pPr marL="0" indent="0" algn="ctr" eaLnBrk="1" hangingPunct="1">
              <a:buFont typeface="Wingdings" pitchFamily="2" charset="2"/>
              <a:buNone/>
            </a:pPr>
            <a:r>
              <a:rPr lang="en-US" altLang="pt-BR" sz="1800" dirty="0">
                <a:solidFill>
                  <a:schemeClr val="tx1"/>
                </a:solidFill>
              </a:rPr>
              <a:t>E-mail: julioios@hotmail.com</a:t>
            </a:r>
          </a:p>
          <a:p>
            <a:pPr marL="0" indent="0" algn="ctr" eaLnBrk="1" hangingPunct="1">
              <a:buFont typeface="Wingdings" pitchFamily="2" charset="2"/>
              <a:buNone/>
            </a:pPr>
            <a:endParaRPr lang="en-US" altLang="pt-BR" sz="1800" dirty="0">
              <a:solidFill>
                <a:schemeClr val="tx1"/>
              </a:solidFill>
            </a:endParaRPr>
          </a:p>
          <a:p>
            <a:pPr marL="0" indent="0" algn="ctr" eaLnBrk="1" hangingPunct="1">
              <a:buFont typeface="Wingdings" pitchFamily="2" charset="2"/>
              <a:buNone/>
            </a:pPr>
            <a:r>
              <a:rPr lang="pt-BR" altLang="pt-BR" sz="1800" dirty="0" smtClean="0">
                <a:solidFill>
                  <a:schemeClr val="tx1"/>
                </a:solidFill>
              </a:rPr>
              <a:t>15/10/2019</a:t>
            </a:r>
            <a:endParaRPr lang="pt-BR" altLang="pt-BR" sz="1800" dirty="0">
              <a:solidFill>
                <a:schemeClr val="tx1"/>
              </a:solidFill>
              <a:ea typeface="Tahoma"/>
              <a:cs typeface="Tahoma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-26988"/>
            <a:ext cx="9144000" cy="1308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16"/>
          <p:cNvSpPr/>
          <p:nvPr/>
        </p:nvSpPr>
        <p:spPr>
          <a:xfrm>
            <a:off x="3634756" y="4009931"/>
            <a:ext cx="5509244" cy="433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 smtClean="0">
                <a:solidFill>
                  <a:srgbClr val="FFFFFF"/>
                </a:solidFill>
              </a:rPr>
              <a:t>Sistemas de Informação</a:t>
            </a:r>
            <a:endParaRPr lang="pt-BR" sz="2000" b="1" dirty="0">
              <a:solidFill>
                <a:srgbClr val="000000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1700808"/>
            <a:ext cx="9144000" cy="111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9pPr>
          </a:lstStyle>
          <a:p>
            <a:pPr indent="-611505" algn="ctr"/>
            <a:r>
              <a:rPr lang="pt-BR" altLang="pt-BR" b="0" kern="0" dirty="0">
                <a:solidFill>
                  <a:srgbClr val="000000"/>
                </a:solidFill>
              </a:rPr>
              <a:t>SIN018 </a:t>
            </a:r>
            <a:r>
              <a:rPr lang="pt-BR" altLang="pt-BR" b="0" kern="0" dirty="0" smtClean="0">
                <a:solidFill>
                  <a:srgbClr val="000000"/>
                </a:solidFill>
              </a:rPr>
              <a:t>- SISTEMAS </a:t>
            </a:r>
            <a:r>
              <a:rPr lang="pt-BR" altLang="pt-BR" b="0" kern="0" dirty="0">
                <a:solidFill>
                  <a:srgbClr val="000000"/>
                </a:solidFill>
              </a:rPr>
              <a:t>OPERACIONAIS</a:t>
            </a:r>
            <a:r>
              <a:rPr lang="pt-BR" altLang="pt-BR" b="0" kern="0" dirty="0">
                <a:solidFill>
                  <a:srgbClr val="000000"/>
                </a:solidFill>
                <a:ea typeface="Tahoma"/>
                <a:cs typeface="Tahoma"/>
              </a:rPr>
              <a:t/>
            </a:r>
            <a:br>
              <a:rPr lang="pt-BR" altLang="pt-BR" b="0" kern="0" dirty="0">
                <a:solidFill>
                  <a:srgbClr val="000000"/>
                </a:solidFill>
                <a:ea typeface="Tahoma"/>
                <a:cs typeface="Tahoma"/>
              </a:rPr>
            </a:br>
            <a:endParaRPr lang="pt-BR" altLang="pt-BR" kern="0" dirty="0">
              <a:solidFill>
                <a:srgbClr val="000000"/>
              </a:solidFill>
              <a:ea typeface="Tahoma"/>
              <a:cs typeface="Tahoma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r="33535"/>
          <a:stretch/>
        </p:blipFill>
        <p:spPr>
          <a:xfrm>
            <a:off x="411480" y="207583"/>
            <a:ext cx="4023360" cy="99892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34516"/>
          <a:stretch/>
        </p:blipFill>
        <p:spPr>
          <a:xfrm>
            <a:off x="4178240" y="207582"/>
            <a:ext cx="4508560" cy="99892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3573016"/>
            <a:ext cx="3813821" cy="316835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38" y="5157192"/>
            <a:ext cx="2952762" cy="167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8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8137276" cy="457200"/>
          </a:xfrm>
        </p:spPr>
        <p:txBody>
          <a:bodyPr/>
          <a:lstStyle/>
          <a:p>
            <a:pPr algn="ctr" eaLnBrk="1" hangingPunct="1"/>
            <a:r>
              <a:rPr lang="pt-BR" altLang="pt-BR" sz="3200" dirty="0" smtClean="0">
                <a:solidFill>
                  <a:schemeClr val="tx1"/>
                </a:solidFill>
              </a:rPr>
              <a:t>AO LIGAR O COMPUTADOR: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Autoteste</a:t>
            </a: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(POST – Power </a:t>
            </a:r>
            <a:r>
              <a:rPr lang="pt-BR" sz="2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On</a:t>
            </a:r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Self Test</a:t>
            </a: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lvl="1" algn="just">
              <a:spcBef>
                <a:spcPts val="0"/>
              </a:spcBef>
            </a:pPr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Processo </a:t>
            </a:r>
            <a:r>
              <a:rPr lang="pt-BR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realizado pelas rotinas de </a:t>
            </a:r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software </a:t>
            </a:r>
            <a:r>
              <a:rPr lang="pt-BR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imediatamente após </a:t>
            </a:r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 dispositivo </a:t>
            </a:r>
            <a:r>
              <a:rPr lang="pt-BR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eletrônico digital ser </a:t>
            </a:r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ligado (sequência </a:t>
            </a:r>
            <a:r>
              <a:rPr lang="pt-BR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 testes ao </a:t>
            </a:r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hardware </a:t>
            </a:r>
            <a:r>
              <a:rPr lang="pt-BR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realizada pelo </a:t>
            </a:r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BIOS para verificar preliminarmente </a:t>
            </a:r>
            <a:r>
              <a:rPr lang="pt-BR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 o sistema se encontra em estado </a:t>
            </a:r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operacional);</a:t>
            </a:r>
            <a:endParaRPr lang="pt-B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1200"/>
              </a:spcBef>
            </a:pP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Boot </a:t>
            </a:r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(inicializar) – </a:t>
            </a:r>
            <a:r>
              <a:rPr lang="pt-BR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bootstrap</a:t>
            </a: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spcBef>
                <a:spcPts val="1200"/>
              </a:spcBef>
            </a:pPr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Processo </a:t>
            </a:r>
            <a:r>
              <a:rPr lang="pt-BR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 inicialização </a:t>
            </a:r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onde </a:t>
            </a:r>
            <a:r>
              <a:rPr lang="pt-BR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é lido primeiramente o BIOS e em seguida carregado o sistema operacional </a:t>
            </a:r>
            <a:r>
              <a:rPr lang="pt-B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 programas.</a:t>
            </a:r>
            <a:endParaRPr lang="pt-BR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1200"/>
              </a:spcBef>
            </a:pP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Carregamento </a:t>
            </a:r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do sistema operacional do disco rígido para a </a:t>
            </a: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memória</a:t>
            </a:r>
            <a:endParaRPr lang="pt-BR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1200"/>
              </a:spcBef>
            </a:pP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máquina utiliza um programa chamado BIOS armazenado em um CHIP ROM</a:t>
            </a: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20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8137276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1. </a:t>
            </a:r>
            <a:r>
              <a:rPr lang="pt-BR" altLang="pt-BR" sz="3200" dirty="0">
                <a:solidFill>
                  <a:schemeClr val="tx1"/>
                </a:solidFill>
              </a:rPr>
              <a:t>O QUE É O SISTEMA OPERACIONAL?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8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Definição 1: </a:t>
            </a:r>
            <a:r>
              <a:rPr lang="pt-BR" sz="2800" dirty="0">
                <a:solidFill>
                  <a:schemeClr val="tx1"/>
                </a:solidFill>
                <a:latin typeface="+mj-lt"/>
                <a:cs typeface="Arial" pitchFamily="34" charset="0"/>
              </a:rPr>
              <a:t>Camada de </a:t>
            </a:r>
            <a:r>
              <a:rPr lang="pt-BR" sz="28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software</a:t>
            </a:r>
            <a:r>
              <a:rPr lang="pt-BR" sz="2800" dirty="0">
                <a:solidFill>
                  <a:schemeClr val="tx1"/>
                </a:solidFill>
                <a:latin typeface="+mj-lt"/>
                <a:cs typeface="Arial" pitchFamily="34" charset="0"/>
              </a:rPr>
              <a:t> localizada entre os aplicativos e programas utilitários e o </a:t>
            </a:r>
            <a:r>
              <a:rPr lang="pt-BR" sz="28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Hardware</a:t>
            </a:r>
            <a:endParaRPr lang="pt-BR" sz="2800" dirty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 algn="just">
              <a:spcBef>
                <a:spcPts val="1800"/>
              </a:spcBef>
            </a:pPr>
            <a:r>
              <a:rPr lang="pt-BR" sz="2800" b="1" dirty="0" smtClean="0">
                <a:solidFill>
                  <a:schemeClr val="tx1"/>
                </a:solidFill>
                <a:latin typeface="+mj-lt"/>
              </a:rPr>
              <a:t>Definição 2: </a:t>
            </a:r>
            <a:r>
              <a:rPr lang="pt-BR" sz="2800" dirty="0" smtClean="0">
                <a:solidFill>
                  <a:schemeClr val="tx1"/>
                </a:solidFill>
                <a:latin typeface="+mj-lt"/>
              </a:rPr>
              <a:t>O </a:t>
            </a:r>
            <a:r>
              <a:rPr lang="pt-BR" sz="2800" dirty="0">
                <a:solidFill>
                  <a:schemeClr val="tx1"/>
                </a:solidFill>
                <a:latin typeface="+mj-lt"/>
              </a:rPr>
              <a:t>sistema operacional é uma </a:t>
            </a:r>
            <a:r>
              <a:rPr lang="pt-BR" sz="2800" dirty="0" smtClean="0">
                <a:solidFill>
                  <a:schemeClr val="tx1"/>
                </a:solidFill>
                <a:latin typeface="+mj-lt"/>
              </a:rPr>
              <a:t>estrutura de </a:t>
            </a:r>
            <a:r>
              <a:rPr lang="pt-BR" sz="2800" dirty="0">
                <a:solidFill>
                  <a:schemeClr val="tx1"/>
                </a:solidFill>
                <a:latin typeface="+mj-lt"/>
              </a:rPr>
              <a:t>software ampla, muitas vezes complexa, que incorpora aspectos de </a:t>
            </a:r>
            <a:r>
              <a:rPr lang="pt-BR" sz="2800" u="sng" dirty="0">
                <a:solidFill>
                  <a:schemeClr val="tx1"/>
                </a:solidFill>
                <a:latin typeface="+mj-lt"/>
              </a:rPr>
              <a:t>baixo nível </a:t>
            </a:r>
            <a:r>
              <a:rPr lang="pt-BR" sz="2800" dirty="0">
                <a:solidFill>
                  <a:schemeClr val="tx1"/>
                </a:solidFill>
                <a:latin typeface="+mj-lt"/>
              </a:rPr>
              <a:t>(</a:t>
            </a:r>
            <a:r>
              <a:rPr lang="pt-BR" sz="2800" dirty="0" smtClean="0">
                <a:solidFill>
                  <a:schemeClr val="tx1"/>
                </a:solidFill>
                <a:latin typeface="+mj-lt"/>
              </a:rPr>
              <a:t>como drivers </a:t>
            </a:r>
            <a:r>
              <a:rPr lang="pt-BR" sz="2800" dirty="0">
                <a:solidFill>
                  <a:schemeClr val="tx1"/>
                </a:solidFill>
                <a:latin typeface="+mj-lt"/>
              </a:rPr>
              <a:t>de dispositivos e gerência de memória física) e de alto nível (como </a:t>
            </a:r>
            <a:r>
              <a:rPr lang="pt-BR" sz="2800" dirty="0" smtClean="0">
                <a:solidFill>
                  <a:schemeClr val="tx1"/>
                </a:solidFill>
                <a:latin typeface="+mj-lt"/>
              </a:rPr>
              <a:t>programas utilitários </a:t>
            </a:r>
            <a:r>
              <a:rPr lang="pt-BR" sz="2800" dirty="0">
                <a:solidFill>
                  <a:schemeClr val="tx1"/>
                </a:solidFill>
                <a:latin typeface="+mj-lt"/>
              </a:rPr>
              <a:t>e a própria interface gráfica).</a:t>
            </a:r>
            <a:endParaRPr lang="pt-BR" sz="2800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31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8137276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1. </a:t>
            </a:r>
            <a:r>
              <a:rPr lang="pt-BR" altLang="pt-BR" sz="3200" dirty="0">
                <a:solidFill>
                  <a:schemeClr val="tx1"/>
                </a:solidFill>
              </a:rPr>
              <a:t>O QUE É O SISTEMA OPERACIONAL?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37" y="1052736"/>
            <a:ext cx="8186117" cy="193353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5"/>
          <a:srcRect r="2191"/>
          <a:stretch/>
        </p:blipFill>
        <p:spPr>
          <a:xfrm>
            <a:off x="429296" y="3130283"/>
            <a:ext cx="8211300" cy="233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11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8137276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1. </a:t>
            </a:r>
            <a:r>
              <a:rPr lang="pt-BR" altLang="pt-BR" sz="3200" dirty="0">
                <a:solidFill>
                  <a:schemeClr val="tx1"/>
                </a:solidFill>
              </a:rPr>
              <a:t>O QUE É O SISTEMA OPERACIONAL?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48" y="1412776"/>
            <a:ext cx="8064896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95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8137276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1. </a:t>
            </a:r>
            <a:r>
              <a:rPr lang="pt-BR" altLang="pt-BR" sz="3200" dirty="0" smtClean="0">
                <a:solidFill>
                  <a:schemeClr val="tx1"/>
                </a:solidFill>
              </a:rPr>
              <a:t>CARACTERÍSTICAS DESEJÁVEIS: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Concorrência:</a:t>
            </a:r>
            <a:endParaRPr lang="pt-BR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spcBef>
                <a:spcPts val="0"/>
              </a:spcBef>
            </a:pP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Existência de várias atividades ocorrendo paralelamente.</a:t>
            </a:r>
          </a:p>
          <a:p>
            <a:pPr lvl="1" algn="just">
              <a:spcBef>
                <a:spcPts val="0"/>
              </a:spcBef>
            </a:pPr>
            <a:r>
              <a:rPr lang="pt-BR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</a:t>
            </a: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execução simultânea de “</a:t>
            </a:r>
            <a:r>
              <a:rPr lang="pt-BR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jobs</a:t>
            </a: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”, E/S paralela </a:t>
            </a:r>
            <a:r>
              <a:rPr lang="pt-B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ao processamento</a:t>
            </a: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  <a:endParaRPr lang="pt-BR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r>
              <a:rPr lang="pt-BR" b="1" dirty="0">
                <a:solidFill>
                  <a:schemeClr val="tx1"/>
                </a:solidFill>
              </a:rPr>
              <a:t>Compartilhamento</a:t>
            </a:r>
          </a:p>
          <a:p>
            <a:pPr lvl="1" algn="just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chemeClr val="tx1"/>
                </a:solidFill>
              </a:rPr>
              <a:t>Uso coordenado e compartilhado de recursos de Hardware e Software.</a:t>
            </a:r>
          </a:p>
          <a:p>
            <a:pPr lvl="2" algn="just">
              <a:spcBef>
                <a:spcPts val="0"/>
              </a:spcBef>
            </a:pPr>
            <a:r>
              <a:rPr lang="pt-BR" sz="2400" dirty="0">
                <a:solidFill>
                  <a:schemeClr val="tx1"/>
                </a:solidFill>
              </a:rPr>
              <a:t>Motivação: custo de equipamentos, reutilização de programas</a:t>
            </a:r>
            <a:r>
              <a:rPr lang="pt-BR" sz="2400" dirty="0" smtClean="0">
                <a:solidFill>
                  <a:schemeClr val="tx1"/>
                </a:solidFill>
              </a:rPr>
              <a:t>, redução </a:t>
            </a:r>
            <a:r>
              <a:rPr lang="pt-BR" sz="2400" dirty="0">
                <a:solidFill>
                  <a:schemeClr val="tx1"/>
                </a:solidFill>
              </a:rPr>
              <a:t>de redundâncias, etc.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04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8137276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1. </a:t>
            </a:r>
            <a:r>
              <a:rPr lang="pt-BR" altLang="pt-BR" sz="3200" dirty="0" smtClean="0">
                <a:solidFill>
                  <a:schemeClr val="tx1"/>
                </a:solidFill>
              </a:rPr>
              <a:t>CARACTERÍSTICAS DESEJÁVEIS: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2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Armazenamento de dados</a:t>
            </a:r>
          </a:p>
          <a:p>
            <a:pPr lvl="1">
              <a:spcBef>
                <a:spcPts val="0"/>
              </a:spcBef>
            </a:pP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Capacidade de armazenamento a longo prazo.</a:t>
            </a:r>
          </a:p>
          <a:p>
            <a:pPr>
              <a:spcBef>
                <a:spcPts val="1200"/>
              </a:spcBef>
            </a:pPr>
            <a:r>
              <a:rPr lang="pt-BR" sz="2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Não determinismo</a:t>
            </a:r>
          </a:p>
          <a:p>
            <a:pPr lvl="1">
              <a:spcBef>
                <a:spcPts val="0"/>
              </a:spcBef>
            </a:pP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Atendimento de eventos que podem ocorrer de forma imprevisível.</a:t>
            </a:r>
          </a:p>
          <a:p>
            <a:pPr>
              <a:spcBef>
                <a:spcPts val="1200"/>
              </a:spcBef>
            </a:pPr>
            <a:r>
              <a:rPr lang="pt-BR" sz="2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Eficiência</a:t>
            </a:r>
          </a:p>
          <a:p>
            <a:pPr lvl="1">
              <a:spcBef>
                <a:spcPts val="0"/>
              </a:spcBef>
            </a:pP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Baixo tempo de resposta, pouca ociosidade da CPU e alta taxa de processamento.</a:t>
            </a:r>
          </a:p>
          <a:p>
            <a:pPr>
              <a:spcBef>
                <a:spcPts val="1200"/>
              </a:spcBef>
            </a:pPr>
            <a:r>
              <a:rPr lang="pt-BR" sz="2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Confiabilidade</a:t>
            </a:r>
          </a:p>
          <a:p>
            <a:pPr lvl="1">
              <a:spcBef>
                <a:spcPts val="0"/>
              </a:spcBef>
            </a:pP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Pouca incidência de falhas e exatidão dos dados computados.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388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charRg st="67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charRg st="84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charRg st="148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charRg st="159" end="2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charRg st="238" end="2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charRg st="253" end="3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8137276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1. </a:t>
            </a:r>
            <a:r>
              <a:rPr lang="pt-BR" altLang="pt-BR" sz="3200" dirty="0" smtClean="0">
                <a:solidFill>
                  <a:schemeClr val="tx1"/>
                </a:solidFill>
              </a:rPr>
              <a:t>CARACTERÍSTICAS DESEJÁVEIS: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28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Mantenabilidade</a:t>
            </a:r>
            <a:endParaRPr lang="pt-BR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spcBef>
                <a:spcPts val="0"/>
              </a:spcBef>
            </a:pP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Facilidade de correção ou incorporação de novas características.</a:t>
            </a:r>
          </a:p>
          <a:p>
            <a:pPr>
              <a:spcBef>
                <a:spcPts val="1200"/>
              </a:spcBef>
            </a:pPr>
            <a:r>
              <a:rPr lang="pt-BR" sz="2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Pequena dimensão</a:t>
            </a:r>
          </a:p>
          <a:p>
            <a:pPr lvl="1">
              <a:spcBef>
                <a:spcPts val="0"/>
              </a:spcBef>
            </a:pP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Simplicidade e baixa ocupação da memória.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12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charRg st="82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charRg st="99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</a:t>
            </a:r>
            <a:r>
              <a:rPr lang="pt-BR" altLang="pt-BR" sz="3200" dirty="0" smtClean="0">
                <a:solidFill>
                  <a:schemeClr val="tx1"/>
                </a:solidFill>
              </a:rPr>
              <a:t>OBJETIVOS DE UM SO</a:t>
            </a: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Os objetivos básicos de um </a:t>
            </a:r>
            <a:r>
              <a:rPr lang="pt-BR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Sistema </a:t>
            </a:r>
            <a:r>
              <a:rPr lang="pt-BR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pt-BR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peracional (SO) </a:t>
            </a:r>
            <a:r>
              <a:rPr lang="pt-BR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podem ser sintetizados em </a:t>
            </a:r>
            <a:r>
              <a:rPr lang="pt-BR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duas categorias: </a:t>
            </a:r>
          </a:p>
          <a:p>
            <a:pPr lvl="1" algn="just"/>
            <a:r>
              <a:rPr lang="pt-BR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Abstração </a:t>
            </a:r>
            <a:r>
              <a:rPr lang="pt-BR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(isolar o que não tem necessidade de ser mostrado);</a:t>
            </a:r>
          </a:p>
          <a:p>
            <a:pPr lvl="3" algn="just"/>
            <a:r>
              <a:rPr lang="pt-BR" sz="26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</a:t>
            </a:r>
            <a:r>
              <a:rPr lang="pt-BR" sz="2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pt-BR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evitar usar comandos de baixo nível.</a:t>
            </a:r>
          </a:p>
          <a:p>
            <a:pPr lvl="1" algn="just"/>
            <a:r>
              <a:rPr lang="pt-BR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Gerenciamento de recursos (</a:t>
            </a:r>
            <a:r>
              <a:rPr lang="pt-BR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controle de acesso e dos recursos existentes</a:t>
            </a:r>
            <a:r>
              <a:rPr lang="pt-BR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).</a:t>
            </a:r>
          </a:p>
          <a:p>
            <a:pPr lvl="3" algn="just"/>
            <a:r>
              <a:rPr lang="pt-BR" sz="26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</a:t>
            </a:r>
            <a:r>
              <a:rPr lang="pt-BR" sz="2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pt-BR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impressora em rede e permissão de acesso a um arquivo ou pasta.</a:t>
            </a:r>
          </a:p>
          <a:p>
            <a:pPr marL="0" lvl="1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BR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Os 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principais aspectos são detalhados </a:t>
            </a:r>
            <a:r>
              <a:rPr lang="pt-BR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 seguir.</a:t>
            </a:r>
          </a:p>
          <a:p>
            <a:pPr algn="just"/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85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2.1 </a:t>
            </a:r>
            <a:r>
              <a:rPr lang="pt-BR" altLang="pt-BR" sz="3200" dirty="0" smtClean="0">
                <a:solidFill>
                  <a:schemeClr val="tx1"/>
                </a:solidFill>
              </a:rPr>
              <a:t>Abstração</a:t>
            </a: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800" dirty="0">
                <a:solidFill>
                  <a:schemeClr val="tx1"/>
                </a:solidFill>
              </a:rPr>
              <a:t>Acessar os recursos de hardware de um sistema de computação </a:t>
            </a:r>
            <a:r>
              <a:rPr lang="pt-BR" sz="2800" dirty="0" smtClean="0">
                <a:solidFill>
                  <a:schemeClr val="tx1"/>
                </a:solidFill>
              </a:rPr>
              <a:t>é uma tarefa complexa (características </a:t>
            </a:r>
            <a:r>
              <a:rPr lang="pt-BR" sz="2800" dirty="0">
                <a:solidFill>
                  <a:schemeClr val="tx1"/>
                </a:solidFill>
              </a:rPr>
              <a:t>específicas de cada dispositivo físico e </a:t>
            </a:r>
            <a:r>
              <a:rPr lang="pt-BR" sz="2800" dirty="0" smtClean="0">
                <a:solidFill>
                  <a:schemeClr val="tx1"/>
                </a:solidFill>
              </a:rPr>
              <a:t>a complexidade </a:t>
            </a:r>
            <a:r>
              <a:rPr lang="pt-BR" sz="2800" dirty="0">
                <a:solidFill>
                  <a:schemeClr val="tx1"/>
                </a:solidFill>
              </a:rPr>
              <a:t>de suas </a:t>
            </a:r>
            <a:r>
              <a:rPr lang="pt-BR" sz="2800" dirty="0" smtClean="0">
                <a:solidFill>
                  <a:schemeClr val="tx1"/>
                </a:solidFill>
              </a:rPr>
              <a:t>interfaces).</a:t>
            </a:r>
          </a:p>
          <a:p>
            <a:pPr lvl="1" algn="just"/>
            <a:r>
              <a:rPr lang="pt-BR" sz="2200" b="1" dirty="0" smtClean="0">
                <a:solidFill>
                  <a:schemeClr val="tx1"/>
                </a:solidFill>
              </a:rPr>
              <a:t>Exemplo: </a:t>
            </a:r>
            <a:r>
              <a:rPr lang="pt-BR" sz="2200" dirty="0">
                <a:solidFill>
                  <a:schemeClr val="tx1"/>
                </a:solidFill>
              </a:rPr>
              <a:t>a </a:t>
            </a:r>
            <a:r>
              <a:rPr lang="pt-BR" sz="2200" dirty="0" smtClean="0">
                <a:solidFill>
                  <a:schemeClr val="tx1"/>
                </a:solidFill>
              </a:rPr>
              <a:t>sequência </a:t>
            </a:r>
            <a:r>
              <a:rPr lang="pt-BR" sz="2200" dirty="0">
                <a:solidFill>
                  <a:schemeClr val="tx1"/>
                </a:solidFill>
              </a:rPr>
              <a:t>a seguir apresenta </a:t>
            </a:r>
            <a:r>
              <a:rPr lang="pt-BR" sz="2200" dirty="0" smtClean="0">
                <a:solidFill>
                  <a:schemeClr val="tx1"/>
                </a:solidFill>
              </a:rPr>
              <a:t>os principais </a:t>
            </a:r>
            <a:r>
              <a:rPr lang="pt-BR" sz="2200" dirty="0">
                <a:solidFill>
                  <a:schemeClr val="tx1"/>
                </a:solidFill>
              </a:rPr>
              <a:t>passos envolvidos na abertura de um arquivo (operação </a:t>
            </a:r>
            <a:r>
              <a:rPr lang="pt-BR" sz="2200" i="1" dirty="0">
                <a:solidFill>
                  <a:schemeClr val="tx1"/>
                </a:solidFill>
              </a:rPr>
              <a:t>open</a:t>
            </a:r>
            <a:r>
              <a:rPr lang="pt-BR" sz="2200" dirty="0">
                <a:solidFill>
                  <a:schemeClr val="tx1"/>
                </a:solidFill>
              </a:rPr>
              <a:t>) em um </a:t>
            </a:r>
            <a:r>
              <a:rPr lang="pt-BR" sz="2200" dirty="0" smtClean="0">
                <a:solidFill>
                  <a:schemeClr val="tx1"/>
                </a:solidFill>
              </a:rPr>
              <a:t>leitor de </a:t>
            </a:r>
            <a:r>
              <a:rPr lang="pt-BR" sz="2200" dirty="0">
                <a:solidFill>
                  <a:schemeClr val="tx1"/>
                </a:solidFill>
              </a:rPr>
              <a:t>disquete:</a:t>
            </a:r>
            <a:endParaRPr lang="pt-BR" sz="2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4077072"/>
            <a:ext cx="8352928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7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2.1 </a:t>
            </a:r>
            <a:r>
              <a:rPr lang="pt-BR" altLang="pt-BR" sz="3200" dirty="0">
                <a:solidFill>
                  <a:schemeClr val="tx1"/>
                </a:solidFill>
              </a:rPr>
              <a:t>Abstração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800" dirty="0">
                <a:solidFill>
                  <a:schemeClr val="tx1"/>
                </a:solidFill>
              </a:rPr>
              <a:t>O</a:t>
            </a:r>
            <a:r>
              <a:rPr lang="pt-BR" sz="2800" dirty="0" smtClean="0">
                <a:solidFill>
                  <a:schemeClr val="tx1"/>
                </a:solidFill>
              </a:rPr>
              <a:t> SO deve </a:t>
            </a:r>
            <a:r>
              <a:rPr lang="pt-BR" sz="2800" dirty="0">
                <a:solidFill>
                  <a:schemeClr val="tx1"/>
                </a:solidFill>
              </a:rPr>
              <a:t>definir </a:t>
            </a:r>
            <a:r>
              <a:rPr lang="pt-BR" sz="2800" b="1" dirty="0">
                <a:solidFill>
                  <a:schemeClr val="tx1"/>
                </a:solidFill>
              </a:rPr>
              <a:t>interfaces abstratas </a:t>
            </a:r>
            <a:r>
              <a:rPr lang="pt-BR" sz="2800" dirty="0">
                <a:solidFill>
                  <a:schemeClr val="tx1"/>
                </a:solidFill>
              </a:rPr>
              <a:t>para os recursos </a:t>
            </a:r>
            <a:r>
              <a:rPr lang="pt-BR" sz="2800" dirty="0" smtClean="0">
                <a:solidFill>
                  <a:schemeClr val="tx1"/>
                </a:solidFill>
              </a:rPr>
              <a:t>do hardware</a:t>
            </a:r>
            <a:r>
              <a:rPr lang="pt-BR" sz="2800" dirty="0">
                <a:solidFill>
                  <a:schemeClr val="tx1"/>
                </a:solidFill>
              </a:rPr>
              <a:t>, visando atender os seguintes objetivos:</a:t>
            </a: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40000" algn="just">
              <a:spcBef>
                <a:spcPts val="600"/>
              </a:spcBef>
              <a:buFont typeface="+mj-lt"/>
              <a:buAutoNum type="romanUcPeriod"/>
            </a:pPr>
            <a:r>
              <a:rPr lang="pt-BR" sz="2800" dirty="0">
                <a:solidFill>
                  <a:schemeClr val="tx1"/>
                </a:solidFill>
              </a:rPr>
              <a:t>Prover interfaces de acesso aos </a:t>
            </a:r>
            <a:r>
              <a:rPr lang="pt-BR" sz="2800" dirty="0" smtClean="0">
                <a:solidFill>
                  <a:schemeClr val="tx1"/>
                </a:solidFill>
              </a:rPr>
              <a:t>dispositivos (ocultar a complexidade do hardware);</a:t>
            </a:r>
            <a:endParaRPr lang="pt-BR" sz="2800" dirty="0" smtClean="0">
              <a:solidFill>
                <a:schemeClr val="tx1"/>
              </a:solidFill>
            </a:endParaRPr>
          </a:p>
          <a:p>
            <a:pPr marL="540000" algn="just">
              <a:spcBef>
                <a:spcPts val="1200"/>
              </a:spcBef>
              <a:buFont typeface="+mj-lt"/>
              <a:buAutoNum type="romanUcPeriod"/>
            </a:pPr>
            <a:r>
              <a:rPr lang="pt-BR" sz="2800" dirty="0" smtClean="0">
                <a:solidFill>
                  <a:schemeClr val="tx1"/>
                </a:solidFill>
              </a:rPr>
              <a:t> Independência </a:t>
            </a:r>
            <a:r>
              <a:rPr lang="pt-BR" sz="2800" dirty="0">
                <a:solidFill>
                  <a:schemeClr val="tx1"/>
                </a:solidFill>
              </a:rPr>
              <a:t>entre aplicativos e </a:t>
            </a:r>
            <a:r>
              <a:rPr lang="pt-BR" sz="2800" dirty="0" smtClean="0">
                <a:solidFill>
                  <a:schemeClr val="tx1"/>
                </a:solidFill>
              </a:rPr>
              <a:t>hardware;</a:t>
            </a:r>
          </a:p>
          <a:p>
            <a:pPr marL="540000" algn="just">
              <a:spcBef>
                <a:spcPts val="1200"/>
              </a:spcBef>
              <a:buFont typeface="+mj-lt"/>
              <a:buAutoNum type="romanUcPeriod"/>
            </a:pPr>
            <a:r>
              <a:rPr lang="pt-BR" sz="2800" dirty="0" smtClean="0">
                <a:solidFill>
                  <a:schemeClr val="tx1"/>
                </a:solidFill>
              </a:rPr>
              <a:t> Definir </a:t>
            </a:r>
            <a:r>
              <a:rPr lang="pt-BR" sz="2800" dirty="0">
                <a:solidFill>
                  <a:schemeClr val="tx1"/>
                </a:solidFill>
              </a:rPr>
              <a:t>interfaces de acesso homogêneas para dispositivos com tecnologias </a:t>
            </a:r>
            <a:r>
              <a:rPr lang="pt-BR" sz="2800" dirty="0" smtClean="0">
                <a:solidFill>
                  <a:schemeClr val="tx1"/>
                </a:solidFill>
              </a:rPr>
              <a:t>distintas.</a:t>
            </a:r>
          </a:p>
          <a:p>
            <a:pPr>
              <a:spcBef>
                <a:spcPts val="0"/>
              </a:spcBef>
              <a:buFont typeface="+mj-lt"/>
              <a:buAutoNum type="romanUcPeriod"/>
            </a:pPr>
            <a:endParaRPr lang="pt-BR" sz="2600" b="1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7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pt-BR" altLang="pt-BR" sz="3200" dirty="0" smtClean="0">
                <a:solidFill>
                  <a:schemeClr val="tx1"/>
                </a:solidFill>
              </a:rPr>
              <a:t>Roteiro da Aula</a:t>
            </a: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427038" y="908720"/>
            <a:ext cx="8140700" cy="5616624"/>
          </a:xfrm>
        </p:spPr>
        <p:txBody>
          <a:bodyPr/>
          <a:lstStyle/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pt-BR" altLang="pt-BR" sz="2800" dirty="0" smtClean="0">
                <a:solidFill>
                  <a:schemeClr val="tx1"/>
                </a:solidFill>
              </a:rPr>
              <a:t>O </a:t>
            </a:r>
            <a:r>
              <a:rPr lang="pt-BR" altLang="pt-BR" sz="2800" dirty="0">
                <a:solidFill>
                  <a:schemeClr val="tx1"/>
                </a:solidFill>
              </a:rPr>
              <a:t>QUE É O SISTEMA </a:t>
            </a:r>
            <a:r>
              <a:rPr lang="pt-BR" altLang="pt-BR" sz="2800" dirty="0" smtClean="0">
                <a:solidFill>
                  <a:schemeClr val="tx1"/>
                </a:solidFill>
              </a:rPr>
              <a:t>OPERACIONAL (SO)?</a:t>
            </a:r>
          </a:p>
          <a:p>
            <a:pPr marL="514350" indent="-514350" eaLnBrk="1" hangingPunct="1">
              <a:spcBef>
                <a:spcPts val="1200"/>
              </a:spcBef>
              <a:buAutoNum type="arabicPeriod"/>
            </a:pPr>
            <a:r>
              <a:rPr lang="pt-BR" altLang="pt-BR" sz="2800" dirty="0">
                <a:solidFill>
                  <a:schemeClr val="tx1"/>
                </a:solidFill>
              </a:rPr>
              <a:t>OBJETIVOS DE UM </a:t>
            </a:r>
            <a:r>
              <a:rPr lang="pt-BR" altLang="pt-BR" sz="2800" dirty="0" smtClean="0">
                <a:solidFill>
                  <a:schemeClr val="tx1"/>
                </a:solidFill>
              </a:rPr>
              <a:t>SO</a:t>
            </a:r>
          </a:p>
          <a:p>
            <a:pPr marL="0" indent="0" eaLnBrk="1" hangingPunct="1">
              <a:spcBef>
                <a:spcPts val="1200"/>
              </a:spcBef>
              <a:buNone/>
            </a:pPr>
            <a:r>
              <a:rPr lang="en-US" altLang="pt-BR" sz="2800" dirty="0" smtClean="0">
                <a:solidFill>
                  <a:schemeClr val="tx1"/>
                </a:solidFill>
              </a:rPr>
              <a:t>	2.1 </a:t>
            </a:r>
            <a:r>
              <a:rPr lang="pt-BR" altLang="pt-BR" sz="2800" dirty="0" smtClean="0">
                <a:solidFill>
                  <a:schemeClr val="tx1"/>
                </a:solidFill>
              </a:rPr>
              <a:t>Abstração</a:t>
            </a:r>
          </a:p>
          <a:p>
            <a:pPr marL="0" indent="0" eaLnBrk="1" hangingPunct="1">
              <a:spcBef>
                <a:spcPts val="1200"/>
              </a:spcBef>
              <a:buNone/>
            </a:pPr>
            <a:r>
              <a:rPr lang="en-US" altLang="pt-BR" sz="2800" dirty="0" smtClean="0">
                <a:solidFill>
                  <a:schemeClr val="tx1"/>
                </a:solidFill>
              </a:rPr>
              <a:t>	2.2 </a:t>
            </a:r>
            <a:r>
              <a:rPr lang="pt-BR" altLang="pt-BR" sz="2800" dirty="0">
                <a:solidFill>
                  <a:schemeClr val="tx1"/>
                </a:solidFill>
              </a:rPr>
              <a:t>Gerenciamento de recursos</a:t>
            </a:r>
            <a:endParaRPr lang="pt-BR" altLang="pt-BR" sz="2800" dirty="0" smtClean="0">
              <a:solidFill>
                <a:schemeClr val="tx1"/>
              </a:solidFill>
            </a:endParaRPr>
          </a:p>
          <a:p>
            <a:pPr marL="514350" indent="-514350" eaLnBrk="1" hangingPunct="1">
              <a:spcBef>
                <a:spcPts val="1200"/>
              </a:spcBef>
              <a:buFont typeface="+mj-lt"/>
              <a:buAutoNum type="arabicPeriod" startAt="3"/>
            </a:pPr>
            <a:r>
              <a:rPr lang="pt-BR" altLang="pt-BR" sz="2800" dirty="0" smtClean="0">
                <a:solidFill>
                  <a:schemeClr val="tx1"/>
                </a:solidFill>
              </a:rPr>
              <a:t>FUNCIONALIDADES</a:t>
            </a:r>
            <a:endParaRPr lang="pt-BR" altLang="pt-BR" sz="2800" dirty="0">
              <a:solidFill>
                <a:schemeClr val="tx1"/>
              </a:solidFill>
            </a:endParaRPr>
          </a:p>
          <a:p>
            <a:pPr marL="0" indent="0" eaLnBrk="1" hangingPunct="1">
              <a:spcBef>
                <a:spcPts val="1200"/>
              </a:spcBef>
              <a:buNone/>
            </a:pPr>
            <a:r>
              <a:rPr lang="pt-BR" altLang="pt-BR" sz="2800" dirty="0" smtClean="0">
                <a:solidFill>
                  <a:schemeClr val="tx1"/>
                </a:solidFill>
              </a:rPr>
              <a:t>4</a:t>
            </a:r>
            <a:r>
              <a:rPr lang="pt-BR" altLang="pt-BR" sz="2800" dirty="0">
                <a:solidFill>
                  <a:schemeClr val="tx1"/>
                </a:solidFill>
              </a:rPr>
              <a:t>. </a:t>
            </a:r>
            <a:r>
              <a:rPr lang="pt-BR" altLang="pt-BR" sz="2800" dirty="0" smtClean="0">
                <a:solidFill>
                  <a:schemeClr val="tx1"/>
                </a:solidFill>
              </a:rPr>
              <a:t>GERENCIA </a:t>
            </a:r>
            <a:r>
              <a:rPr lang="pt-BR" altLang="pt-BR" sz="2800" dirty="0">
                <a:solidFill>
                  <a:schemeClr val="tx1"/>
                </a:solidFill>
              </a:rPr>
              <a:t>DE </a:t>
            </a:r>
            <a:r>
              <a:rPr lang="pt-BR" altLang="pt-BR" sz="2800" dirty="0" smtClean="0">
                <a:solidFill>
                  <a:schemeClr val="tx1"/>
                </a:solidFill>
              </a:rPr>
              <a:t>MEMÓRIA</a:t>
            </a:r>
            <a:endParaRPr lang="pt-BR" altLang="pt-BR" sz="2800" dirty="0" smtClean="0">
              <a:solidFill>
                <a:schemeClr val="tx1"/>
              </a:solidFill>
            </a:endParaRPr>
          </a:p>
          <a:p>
            <a:pPr marL="0" indent="0" eaLnBrk="1" hangingPunct="1">
              <a:spcBef>
                <a:spcPts val="1200"/>
              </a:spcBef>
              <a:buNone/>
            </a:pPr>
            <a:r>
              <a:rPr lang="en-US" altLang="pt-BR" sz="2800" dirty="0" smtClean="0">
                <a:solidFill>
                  <a:schemeClr val="tx1"/>
                </a:solidFill>
              </a:rPr>
              <a:t>5</a:t>
            </a:r>
            <a:r>
              <a:rPr lang="en-US" altLang="pt-BR" sz="2800" dirty="0">
                <a:solidFill>
                  <a:schemeClr val="tx1"/>
                </a:solidFill>
              </a:rPr>
              <a:t>. </a:t>
            </a:r>
            <a:r>
              <a:rPr lang="pt-BR" altLang="pt-BR" sz="2800" dirty="0">
                <a:solidFill>
                  <a:schemeClr val="tx1"/>
                </a:solidFill>
              </a:rPr>
              <a:t>GERENCIA DE PROCESSO	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2.1 </a:t>
            </a:r>
            <a:r>
              <a:rPr lang="pt-BR" altLang="pt-BR" sz="3200" dirty="0">
                <a:solidFill>
                  <a:schemeClr val="tx1"/>
                </a:solidFill>
              </a:rPr>
              <a:t>Abstração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+mj-lt"/>
              <a:buAutoNum type="romanUcPeriod"/>
            </a:pPr>
            <a:r>
              <a:rPr lang="pt-BR" sz="2600" b="1" dirty="0" smtClean="0">
                <a:solidFill>
                  <a:schemeClr val="tx1"/>
                </a:solidFill>
              </a:rPr>
              <a:t>Prover </a:t>
            </a:r>
            <a:r>
              <a:rPr lang="pt-BR" sz="2600" b="1" dirty="0">
                <a:solidFill>
                  <a:schemeClr val="tx1"/>
                </a:solidFill>
              </a:rPr>
              <a:t>interfaces de acesso aos </a:t>
            </a:r>
            <a:r>
              <a:rPr lang="pt-BR" sz="2600" b="1" dirty="0" smtClean="0">
                <a:solidFill>
                  <a:schemeClr val="tx1"/>
                </a:solidFill>
              </a:rPr>
              <a:t>dispositivos: </a:t>
            </a:r>
            <a:r>
              <a:rPr lang="pt-BR" sz="2600" dirty="0" smtClean="0">
                <a:solidFill>
                  <a:schemeClr val="tx1"/>
                </a:solidFill>
              </a:rPr>
              <a:t>que sejam mais </a:t>
            </a:r>
            <a:r>
              <a:rPr lang="pt-BR" sz="2600" dirty="0">
                <a:solidFill>
                  <a:schemeClr val="tx1"/>
                </a:solidFill>
              </a:rPr>
              <a:t>simples de usar que as interface de baixo </a:t>
            </a:r>
            <a:r>
              <a:rPr lang="pt-BR" sz="2600" dirty="0" smtClean="0">
                <a:solidFill>
                  <a:schemeClr val="tx1"/>
                </a:solidFill>
              </a:rPr>
              <a:t>nível.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sz="2600" dirty="0" smtClean="0">
                <a:solidFill>
                  <a:schemeClr val="tx1"/>
                </a:solidFill>
              </a:rPr>
              <a:t> Simplificação da </a:t>
            </a:r>
            <a:r>
              <a:rPr lang="pt-BR" sz="2600" dirty="0">
                <a:solidFill>
                  <a:schemeClr val="tx1"/>
                </a:solidFill>
              </a:rPr>
              <a:t>construção de programas aplicativos. </a:t>
            </a:r>
            <a:endParaRPr lang="pt-BR" sz="2600" dirty="0" smtClean="0">
              <a:solidFill>
                <a:schemeClr val="tx1"/>
              </a:solidFill>
            </a:endParaRPr>
          </a:p>
          <a:p>
            <a:pPr lvl="1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</a:rPr>
              <a:t> </a:t>
            </a:r>
            <a:r>
              <a:rPr lang="pt-BR" b="1" dirty="0" smtClean="0">
                <a:solidFill>
                  <a:schemeClr val="tx1"/>
                </a:solidFill>
              </a:rPr>
              <a:t>Exemplo</a:t>
            </a:r>
            <a:r>
              <a:rPr lang="pt-BR" b="1" dirty="0">
                <a:solidFill>
                  <a:schemeClr val="tx1"/>
                </a:solidFill>
              </a:rPr>
              <a:t>: </a:t>
            </a:r>
            <a:r>
              <a:rPr lang="pt-BR" dirty="0">
                <a:solidFill>
                  <a:schemeClr val="tx1"/>
                </a:solidFill>
              </a:rPr>
              <a:t>para ler dados de um disco rígido, uma aplicação usa um conceito chamado </a:t>
            </a:r>
            <a:r>
              <a:rPr lang="pt-BR" u="sng" dirty="0">
                <a:solidFill>
                  <a:schemeClr val="tx1"/>
                </a:solidFill>
              </a:rPr>
              <a:t>arquivo</a:t>
            </a:r>
            <a:r>
              <a:rPr lang="pt-BR" dirty="0">
                <a:solidFill>
                  <a:schemeClr val="tx1"/>
                </a:solidFill>
              </a:rPr>
              <a:t>, que implementa uma visão abstrata do disco rígido, acessível através de operações como </a:t>
            </a:r>
            <a:r>
              <a:rPr lang="pt-BR" i="1" dirty="0">
                <a:solidFill>
                  <a:schemeClr val="tx1"/>
                </a:solidFill>
              </a:rPr>
              <a:t>open</a:t>
            </a:r>
            <a:r>
              <a:rPr lang="pt-BR" dirty="0">
                <a:solidFill>
                  <a:schemeClr val="tx1"/>
                </a:solidFill>
              </a:rPr>
              <a:t>, </a:t>
            </a:r>
            <a:r>
              <a:rPr lang="pt-BR" i="1" dirty="0" err="1">
                <a:solidFill>
                  <a:schemeClr val="tx1"/>
                </a:solidFill>
              </a:rPr>
              <a:t>read</a:t>
            </a:r>
            <a:r>
              <a:rPr lang="pt-BR" dirty="0">
                <a:solidFill>
                  <a:schemeClr val="tx1"/>
                </a:solidFill>
              </a:rPr>
              <a:t> e </a:t>
            </a:r>
            <a:r>
              <a:rPr lang="pt-BR" i="1" dirty="0">
                <a:solidFill>
                  <a:schemeClr val="tx1"/>
                </a:solidFill>
              </a:rPr>
              <a:t>close</a:t>
            </a:r>
            <a:r>
              <a:rPr lang="pt-BR" dirty="0">
                <a:solidFill>
                  <a:schemeClr val="tx1"/>
                </a:solidFill>
              </a:rPr>
              <a:t>. </a:t>
            </a:r>
            <a:endParaRPr lang="pt-BR" dirty="0" smtClean="0">
              <a:solidFill>
                <a:schemeClr val="tx1"/>
              </a:solidFill>
            </a:endParaRPr>
          </a:p>
          <a:p>
            <a:pPr lvl="2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</a:rPr>
              <a:t>Caso </a:t>
            </a:r>
            <a:r>
              <a:rPr lang="pt-BR" dirty="0">
                <a:solidFill>
                  <a:schemeClr val="tx1"/>
                </a:solidFill>
              </a:rPr>
              <a:t>tivesse de acessar o disco diretamente, teria de manipular portas de entrada/saída e registradores com comandos para o controlador de disco (sem falar na dificuldade de localizar os dados desejados dentro do disco).</a:t>
            </a:r>
          </a:p>
          <a:p>
            <a:pPr>
              <a:spcBef>
                <a:spcPts val="0"/>
              </a:spcBef>
            </a:pPr>
            <a:endParaRPr lang="pt-B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36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2.1 </a:t>
            </a:r>
            <a:r>
              <a:rPr lang="pt-BR" altLang="pt-BR" sz="3200" dirty="0">
                <a:solidFill>
                  <a:schemeClr val="tx1"/>
                </a:solidFill>
              </a:rPr>
              <a:t>Abstração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b="1" dirty="0" smtClean="0">
                <a:solidFill>
                  <a:schemeClr val="tx1"/>
                </a:solidFill>
              </a:rPr>
              <a:t>Exemplo (complementação):</a:t>
            </a:r>
            <a:endParaRPr lang="pt-BR" sz="12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556792"/>
            <a:ext cx="7684651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24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2.1 </a:t>
            </a:r>
            <a:r>
              <a:rPr lang="pt-BR" altLang="pt-BR" sz="3200" dirty="0">
                <a:solidFill>
                  <a:schemeClr val="tx1"/>
                </a:solidFill>
              </a:rPr>
              <a:t>Abstração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+mj-lt"/>
              <a:buAutoNum type="romanUcPeriod"/>
            </a:pPr>
            <a:r>
              <a:rPr lang="pt-BR" sz="2600" b="1" dirty="0" smtClean="0">
                <a:solidFill>
                  <a:schemeClr val="tx1"/>
                </a:solidFill>
              </a:rPr>
              <a:t>Prover </a:t>
            </a:r>
            <a:r>
              <a:rPr lang="pt-BR" sz="2600" b="1" dirty="0">
                <a:solidFill>
                  <a:schemeClr val="tx1"/>
                </a:solidFill>
              </a:rPr>
              <a:t>interfaces de acesso aos </a:t>
            </a:r>
            <a:r>
              <a:rPr lang="pt-BR" sz="2600" b="1" dirty="0" smtClean="0">
                <a:solidFill>
                  <a:schemeClr val="tx1"/>
                </a:solidFill>
              </a:rPr>
              <a:t>dispositivos: </a:t>
            </a:r>
            <a:r>
              <a:rPr lang="pt-BR" sz="2600" dirty="0" smtClean="0">
                <a:solidFill>
                  <a:schemeClr val="tx1"/>
                </a:solidFill>
              </a:rPr>
              <a:t>que sejam mais </a:t>
            </a:r>
            <a:r>
              <a:rPr lang="pt-BR" sz="2600" dirty="0">
                <a:solidFill>
                  <a:schemeClr val="tx1"/>
                </a:solidFill>
              </a:rPr>
              <a:t>simples de usar que as interface de baixo </a:t>
            </a:r>
            <a:r>
              <a:rPr lang="pt-BR" sz="2600" dirty="0" smtClean="0">
                <a:solidFill>
                  <a:schemeClr val="tx1"/>
                </a:solidFill>
              </a:rPr>
              <a:t>nível</a:t>
            </a:r>
            <a:r>
              <a:rPr lang="pt-BR" sz="2600" dirty="0" smtClean="0">
                <a:solidFill>
                  <a:schemeClr val="tx1"/>
                </a:solidFill>
              </a:rPr>
              <a:t>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200" dirty="0">
                <a:solidFill>
                  <a:schemeClr val="tx1"/>
                </a:solidFill>
              </a:rPr>
              <a:t>Representação da área de atuação do SO em um sistema computacional.</a:t>
            </a:r>
            <a:endParaRPr lang="pt-BR" sz="2200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pt-BR" sz="12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897" y="2636912"/>
            <a:ext cx="5469551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51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2.1 </a:t>
            </a:r>
            <a:r>
              <a:rPr lang="pt-BR" altLang="pt-BR" sz="3200" dirty="0">
                <a:solidFill>
                  <a:schemeClr val="tx1"/>
                </a:solidFill>
              </a:rPr>
              <a:t>Abstração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800" b="1" dirty="0" smtClean="0">
                <a:solidFill>
                  <a:schemeClr val="tx1"/>
                </a:solidFill>
              </a:rPr>
              <a:t>II. Independência </a:t>
            </a:r>
            <a:r>
              <a:rPr lang="pt-BR" sz="2800" b="1" dirty="0">
                <a:solidFill>
                  <a:schemeClr val="tx1"/>
                </a:solidFill>
              </a:rPr>
              <a:t>entre aplicativos e hardware: </a:t>
            </a:r>
            <a:r>
              <a:rPr lang="pt-BR" sz="2800" dirty="0">
                <a:solidFill>
                  <a:schemeClr val="tx1"/>
                </a:solidFill>
              </a:rPr>
              <a:t>: </a:t>
            </a:r>
            <a:r>
              <a:rPr lang="pt-BR" sz="2800" dirty="0" smtClean="0">
                <a:solidFill>
                  <a:schemeClr val="tx1"/>
                </a:solidFill>
              </a:rPr>
              <a:t>O SO desacopla </a:t>
            </a:r>
            <a:r>
              <a:rPr lang="pt-BR" sz="2800" dirty="0">
                <a:solidFill>
                  <a:schemeClr val="tx1"/>
                </a:solidFill>
              </a:rPr>
              <a:t>o hardware dos aplicativos e permite que ambos evoluam de forma mais autônoma</a:t>
            </a:r>
            <a:r>
              <a:rPr lang="pt-BR" sz="2600" dirty="0" smtClean="0">
                <a:solidFill>
                  <a:schemeClr val="tx1"/>
                </a:solidFill>
              </a:rPr>
              <a:t>.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b="1" dirty="0" smtClean="0">
                <a:solidFill>
                  <a:schemeClr val="tx1"/>
                </a:solidFill>
              </a:rPr>
              <a:t>Exemplo: </a:t>
            </a:r>
            <a:r>
              <a:rPr lang="pt-BR" dirty="0" smtClean="0">
                <a:solidFill>
                  <a:schemeClr val="tx1"/>
                </a:solidFill>
              </a:rPr>
              <a:t>O código </a:t>
            </a:r>
            <a:r>
              <a:rPr lang="pt-BR" dirty="0">
                <a:solidFill>
                  <a:schemeClr val="tx1"/>
                </a:solidFill>
              </a:rPr>
              <a:t>de um editor de textos não deve ser dependente da tecnologia de discos rígidos utilizada no sistema</a:t>
            </a:r>
            <a:r>
              <a:rPr lang="pt-BR" dirty="0" smtClean="0">
                <a:solidFill>
                  <a:schemeClr val="tx1"/>
                </a:solidFill>
              </a:rPr>
              <a:t>.</a:t>
            </a:r>
          </a:p>
          <a:p>
            <a:pPr lvl="2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</a:rPr>
              <a:t>Caso troque o disco, provavelmente o editor não reconheceria mais os seus arquivos (arquivos corrompidos), já que a tecnologia do disco é outra.</a:t>
            </a:r>
            <a:endParaRPr lang="pt-BR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pt-B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06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2.1 </a:t>
            </a:r>
            <a:r>
              <a:rPr lang="pt-BR" altLang="pt-BR" sz="3200" dirty="0">
                <a:solidFill>
                  <a:schemeClr val="tx1"/>
                </a:solidFill>
              </a:rPr>
              <a:t>Abstração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2800" b="1" dirty="0" smtClean="0">
                <a:solidFill>
                  <a:schemeClr val="tx1"/>
                </a:solidFill>
              </a:rPr>
              <a:t>III. </a:t>
            </a:r>
            <a:r>
              <a:rPr lang="pt-BR" sz="2800" b="1" dirty="0">
                <a:solidFill>
                  <a:schemeClr val="tx1"/>
                </a:solidFill>
              </a:rPr>
              <a:t>Definir interfaces de acesso homogêneas para dispositivos com tecnologias </a:t>
            </a:r>
            <a:r>
              <a:rPr lang="pt-BR" sz="2800" b="1" dirty="0" smtClean="0">
                <a:solidFill>
                  <a:schemeClr val="tx1"/>
                </a:solidFill>
              </a:rPr>
              <a:t>distintas:</a:t>
            </a:r>
            <a:r>
              <a:rPr lang="pt-BR" sz="2800" dirty="0" smtClean="0">
                <a:solidFill>
                  <a:schemeClr val="tx1"/>
                </a:solidFill>
              </a:rPr>
              <a:t> O SO permite </a:t>
            </a:r>
            <a:r>
              <a:rPr lang="pt-BR" sz="2800" dirty="0">
                <a:solidFill>
                  <a:schemeClr val="tx1"/>
                </a:solidFill>
              </a:rPr>
              <a:t>aos aplicativos usar a mesma interface para dispositivos diversos</a:t>
            </a:r>
            <a:r>
              <a:rPr lang="pt-BR" sz="2600" dirty="0" smtClean="0">
                <a:solidFill>
                  <a:schemeClr val="tx1"/>
                </a:solidFill>
              </a:rPr>
              <a:t>.</a:t>
            </a:r>
          </a:p>
          <a:p>
            <a:pPr lvl="1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b="1" dirty="0" smtClean="0">
                <a:solidFill>
                  <a:schemeClr val="tx1"/>
                </a:solidFill>
              </a:rPr>
              <a:t>Exemplo: </a:t>
            </a:r>
            <a:r>
              <a:rPr lang="pt-BR" dirty="0">
                <a:solidFill>
                  <a:schemeClr val="tx1"/>
                </a:solidFill>
              </a:rPr>
              <a:t>um aplicativo acessa dados em disco através de arquivos e diretórios, sem precisar se preocupar com a estrutura real de armazenamento dos dados, que podem estar em um disquete, um disco IDE, uma máquina fotográfica digital conectada à porta USB, um CD ou mesmo um disco remoto, compartilhado através da </a:t>
            </a:r>
            <a:r>
              <a:rPr lang="pt-BR" dirty="0" smtClean="0">
                <a:solidFill>
                  <a:schemeClr val="tx1"/>
                </a:solidFill>
              </a:rPr>
              <a:t>rede.</a:t>
            </a:r>
          </a:p>
          <a:p>
            <a:pPr>
              <a:spcBef>
                <a:spcPts val="0"/>
              </a:spcBef>
            </a:pPr>
            <a:endParaRPr lang="pt-B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4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smtClean="0">
                <a:solidFill>
                  <a:schemeClr val="tx1"/>
                </a:solidFill>
              </a:rPr>
              <a:t>2.2 </a:t>
            </a:r>
            <a:r>
              <a:rPr lang="pt-BR" altLang="pt-BR" sz="3200" dirty="0" smtClean="0">
                <a:solidFill>
                  <a:schemeClr val="tx1"/>
                </a:solidFill>
              </a:rPr>
              <a:t>Gerenciamento de recursos</a:t>
            </a: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Cabe </a:t>
            </a:r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ao sistema operacional definir políticas para gerenciar o uso dos recursos de hardware pelos aplicativos, e resolver eventuais disputas e conflitos</a:t>
            </a: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lvl="1" eaLnBrk="1" hangingPunct="1">
              <a:buFont typeface="Wingdings" panose="05000000000000000000" pitchFamily="2" charset="2"/>
              <a:buChar char="q"/>
              <a:defRPr/>
            </a:pPr>
            <a:r>
              <a:rPr lang="en-US" sz="2600" dirty="0" smtClean="0">
                <a:solidFill>
                  <a:schemeClr val="tx1"/>
                </a:solidFill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</a:rPr>
              <a:t>Recursos</a:t>
            </a:r>
            <a:r>
              <a:rPr lang="en-US" sz="2600" dirty="0" smtClean="0">
                <a:solidFill>
                  <a:schemeClr val="tx1"/>
                </a:solidFill>
              </a:rPr>
              <a:t> </a:t>
            </a:r>
            <a:r>
              <a:rPr lang="en-US" sz="2600" dirty="0">
                <a:solidFill>
                  <a:schemeClr val="tx1"/>
                </a:solidFill>
              </a:rPr>
              <a:t>da </a:t>
            </a:r>
            <a:r>
              <a:rPr lang="en-US" sz="2600" dirty="0" err="1" smtClean="0">
                <a:solidFill>
                  <a:schemeClr val="tx1"/>
                </a:solidFill>
              </a:rPr>
              <a:t>máquina</a:t>
            </a:r>
            <a:r>
              <a:rPr lang="en-US" sz="2600" dirty="0" smtClean="0">
                <a:solidFill>
                  <a:schemeClr val="tx1"/>
                </a:solidFill>
              </a:rPr>
              <a:t>:</a:t>
            </a:r>
            <a:endParaRPr lang="en-US" sz="2600" dirty="0">
              <a:solidFill>
                <a:schemeClr val="tx1"/>
              </a:solidFill>
            </a:endParaRPr>
          </a:p>
          <a:p>
            <a:pPr lvl="2" eaLnBrk="1" hangingPunct="1">
              <a:defRPr/>
            </a:pPr>
            <a:r>
              <a:rPr lang="en-US" dirty="0" err="1" smtClean="0">
                <a:solidFill>
                  <a:schemeClr val="tx1"/>
                </a:solidFill>
              </a:rPr>
              <a:t>Processadores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  <a:endParaRPr lang="en-US" dirty="0">
              <a:solidFill>
                <a:schemeClr val="tx1"/>
              </a:solidFill>
            </a:endParaRPr>
          </a:p>
          <a:p>
            <a:pPr lvl="2" eaLnBrk="1" hangingPunct="1">
              <a:defRPr/>
            </a:pPr>
            <a:r>
              <a:rPr lang="en-US" dirty="0" err="1">
                <a:solidFill>
                  <a:schemeClr val="tx1"/>
                </a:solidFill>
              </a:rPr>
              <a:t>espaço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memória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  <a:endParaRPr lang="en-US" dirty="0">
              <a:solidFill>
                <a:schemeClr val="tx1"/>
              </a:solidFill>
            </a:endParaRPr>
          </a:p>
          <a:p>
            <a:pPr lvl="2" eaLnBrk="1" hangingPunct="1">
              <a:defRPr/>
            </a:pPr>
            <a:r>
              <a:rPr lang="en-US" dirty="0" err="1" smtClean="0">
                <a:solidFill>
                  <a:schemeClr val="tx1"/>
                </a:solidFill>
              </a:rPr>
              <a:t>Arquivos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  <a:endParaRPr lang="en-US" dirty="0">
              <a:solidFill>
                <a:schemeClr val="tx1"/>
              </a:solidFill>
            </a:endParaRPr>
          </a:p>
          <a:p>
            <a:pPr lvl="2" eaLnBrk="1" hangingPunct="1">
              <a:defRPr/>
            </a:pPr>
            <a:r>
              <a:rPr lang="en-US" dirty="0" err="1">
                <a:solidFill>
                  <a:schemeClr val="tx1"/>
                </a:solidFill>
              </a:rPr>
              <a:t>conexões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 smtClean="0">
                <a:solidFill>
                  <a:schemeClr val="tx1"/>
                </a:solidFill>
              </a:rPr>
              <a:t>rede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  <a:endParaRPr lang="en-US" dirty="0">
              <a:solidFill>
                <a:schemeClr val="tx1"/>
              </a:solidFill>
            </a:endParaRPr>
          </a:p>
          <a:p>
            <a:pPr lvl="2" eaLnBrk="1" hangingPunct="1">
              <a:defRPr/>
            </a:pPr>
            <a:r>
              <a:rPr lang="en-US" dirty="0" err="1">
                <a:solidFill>
                  <a:schemeClr val="tx1"/>
                </a:solidFill>
              </a:rPr>
              <a:t>dispositivos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externos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  <a:endParaRPr lang="en-US" dirty="0">
              <a:solidFill>
                <a:schemeClr val="tx1"/>
              </a:solidFill>
            </a:endParaRPr>
          </a:p>
          <a:p>
            <a:pPr lvl="1" eaLnBrk="1" hangingPunct="1">
              <a:spcBef>
                <a:spcPts val="1200"/>
              </a:spcBef>
              <a:buFont typeface="Wingdings" panose="05000000000000000000" pitchFamily="2" charset="2"/>
              <a:buChar char="q"/>
              <a:defRPr/>
            </a:pPr>
            <a:r>
              <a:rPr lang="en-US" sz="2600" dirty="0" smtClean="0">
                <a:solidFill>
                  <a:schemeClr val="tx1"/>
                </a:solidFill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</a:rPr>
              <a:t>Controle</a:t>
            </a:r>
            <a:r>
              <a:rPr lang="en-US" sz="2600" dirty="0" smtClean="0">
                <a:solidFill>
                  <a:schemeClr val="tx1"/>
                </a:solidFill>
              </a:rPr>
              <a:t> </a:t>
            </a:r>
            <a:r>
              <a:rPr lang="en-US" sz="2600" dirty="0">
                <a:solidFill>
                  <a:schemeClr val="tx1"/>
                </a:solidFill>
              </a:rPr>
              <a:t>de </a:t>
            </a:r>
            <a:r>
              <a:rPr lang="en-US" sz="2600" dirty="0" err="1" smtClean="0">
                <a:solidFill>
                  <a:schemeClr val="tx1"/>
                </a:solidFill>
              </a:rPr>
              <a:t>acesso</a:t>
            </a:r>
            <a:r>
              <a:rPr lang="en-US" sz="2600" dirty="0" smtClean="0">
                <a:solidFill>
                  <a:schemeClr val="tx1"/>
                </a:solidFill>
              </a:rPr>
              <a:t>:</a:t>
            </a:r>
            <a:endParaRPr lang="en-US" sz="2600" dirty="0">
              <a:solidFill>
                <a:schemeClr val="tx1"/>
              </a:solidFill>
            </a:endParaRPr>
          </a:p>
          <a:p>
            <a:pPr lvl="2" eaLnBrk="1" hangingPunct="1">
              <a:defRPr/>
            </a:pPr>
            <a:r>
              <a:rPr lang="en-US" dirty="0" err="1">
                <a:solidFill>
                  <a:schemeClr val="tx1"/>
                </a:solidFill>
              </a:rPr>
              <a:t>equilibrar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uso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  <a:endParaRPr lang="en-US" dirty="0">
              <a:solidFill>
                <a:schemeClr val="tx1"/>
              </a:solidFill>
            </a:endParaRPr>
          </a:p>
          <a:p>
            <a:pPr lvl="2" eaLnBrk="1" hangingPunct="1">
              <a:defRPr/>
            </a:pPr>
            <a:r>
              <a:rPr lang="en-US" dirty="0" err="1">
                <a:solidFill>
                  <a:schemeClr val="tx1"/>
                </a:solidFill>
              </a:rPr>
              <a:t>evitar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conflitos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171450" lvl="2" indent="0" algn="just">
              <a:spcBef>
                <a:spcPts val="0"/>
              </a:spcBef>
              <a:buNone/>
            </a:pPr>
            <a:endParaRPr lang="pt-BR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lvl="1" indent="-342900" algn="just" eaLnBrk="1" hangingPunct="1">
              <a:spcBef>
                <a:spcPts val="0"/>
              </a:spcBef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2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smtClean="0">
                <a:solidFill>
                  <a:schemeClr val="tx1"/>
                </a:solidFill>
              </a:rPr>
              <a:t>2.2 </a:t>
            </a:r>
            <a:r>
              <a:rPr lang="pt-BR" altLang="pt-BR" sz="3200" dirty="0" smtClean="0">
                <a:solidFill>
                  <a:schemeClr val="tx1"/>
                </a:solidFill>
              </a:rPr>
              <a:t>Gerenciamento de recursos</a:t>
            </a: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 como gerente de recursos:</a:t>
            </a:r>
          </a:p>
          <a:p>
            <a:pPr marL="171450" lvl="2" indent="0" algn="just">
              <a:spcBef>
                <a:spcPts val="0"/>
              </a:spcBef>
              <a:buNone/>
            </a:pPr>
            <a:endParaRPr lang="pt-BR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lvl="1" indent="-342900" algn="just" eaLnBrk="1" hangingPunct="1">
              <a:spcBef>
                <a:spcPts val="0"/>
              </a:spcBef>
            </a:pP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629544" y="3436640"/>
            <a:ext cx="2057400" cy="466725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>
                <a:latin typeface="Arial" panose="020B0604020202020204" pitchFamily="34" charset="0"/>
              </a:rPr>
              <a:t>aplicação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67005"/>
              </p:ext>
            </p:extLst>
          </p:nvPr>
        </p:nvGraphicFramePr>
        <p:xfrm>
          <a:off x="2086744" y="5417840"/>
          <a:ext cx="121920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3" name="Clip" r:id="rId5" imgW="4152600" imgH="3450960" progId="MS_ClipArt_Gallery.2">
                  <p:embed/>
                </p:oleObj>
              </mc:Choice>
              <mc:Fallback>
                <p:oleObj name="Clip" r:id="rId5" imgW="4152600" imgH="34509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6744" y="5417840"/>
                        <a:ext cx="121920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2239144" y="3970040"/>
            <a:ext cx="838200" cy="381000"/>
            <a:chOff x="1728" y="2400"/>
            <a:chExt cx="528" cy="240"/>
          </a:xfrm>
        </p:grpSpPr>
        <p:sp>
          <p:nvSpPr>
            <p:cNvPr id="7" name="AutoShape 7"/>
            <p:cNvSpPr>
              <a:spLocks noChangeArrowheads="1"/>
            </p:cNvSpPr>
            <p:nvPr/>
          </p:nvSpPr>
          <p:spPr bwMode="auto">
            <a:xfrm>
              <a:off x="1728" y="2400"/>
              <a:ext cx="240" cy="240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8" name="AutoShape 8"/>
            <p:cNvSpPr>
              <a:spLocks noChangeArrowheads="1"/>
            </p:cNvSpPr>
            <p:nvPr/>
          </p:nvSpPr>
          <p:spPr bwMode="auto">
            <a:xfrm flipV="1">
              <a:off x="2016" y="2400"/>
              <a:ext cx="240" cy="240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endParaRPr lang="pt-BR" altLang="pt-BR"/>
            </a:p>
          </p:txBody>
        </p:sp>
      </p:grp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2239144" y="5036840"/>
            <a:ext cx="838200" cy="381000"/>
            <a:chOff x="1728" y="3024"/>
            <a:chExt cx="528" cy="240"/>
          </a:xfrm>
        </p:grpSpPr>
        <p:sp>
          <p:nvSpPr>
            <p:cNvPr id="10" name="AutoShape 10"/>
            <p:cNvSpPr>
              <a:spLocks noChangeArrowheads="1"/>
            </p:cNvSpPr>
            <p:nvPr/>
          </p:nvSpPr>
          <p:spPr bwMode="auto">
            <a:xfrm>
              <a:off x="1728" y="3024"/>
              <a:ext cx="240" cy="240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1" name="AutoShape 11"/>
            <p:cNvSpPr>
              <a:spLocks noChangeArrowheads="1"/>
            </p:cNvSpPr>
            <p:nvPr/>
          </p:nvSpPr>
          <p:spPr bwMode="auto">
            <a:xfrm flipV="1">
              <a:off x="2016" y="3024"/>
              <a:ext cx="240" cy="240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915544" y="3436640"/>
            <a:ext cx="2057400" cy="4667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>
                <a:latin typeface="Arial" panose="020B0604020202020204" pitchFamily="34" charset="0"/>
              </a:rPr>
              <a:t>aplicação</a:t>
            </a:r>
          </a:p>
        </p:txBody>
      </p:sp>
      <p:grpSp>
        <p:nvGrpSpPr>
          <p:cNvPr id="13" name="Group 14"/>
          <p:cNvGrpSpPr>
            <a:grpSpLocks/>
          </p:cNvGrpSpPr>
          <p:nvPr/>
        </p:nvGrpSpPr>
        <p:grpSpPr bwMode="auto">
          <a:xfrm>
            <a:off x="4448944" y="3970040"/>
            <a:ext cx="838200" cy="381000"/>
            <a:chOff x="1728" y="2400"/>
            <a:chExt cx="528" cy="240"/>
          </a:xfrm>
        </p:grpSpPr>
        <p:sp>
          <p:nvSpPr>
            <p:cNvPr id="14" name="AutoShape 15"/>
            <p:cNvSpPr>
              <a:spLocks noChangeArrowheads="1"/>
            </p:cNvSpPr>
            <p:nvPr/>
          </p:nvSpPr>
          <p:spPr bwMode="auto">
            <a:xfrm>
              <a:off x="1728" y="2400"/>
              <a:ext cx="240" cy="240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5" name="AutoShape 16"/>
            <p:cNvSpPr>
              <a:spLocks noChangeArrowheads="1"/>
            </p:cNvSpPr>
            <p:nvPr/>
          </p:nvSpPr>
          <p:spPr bwMode="auto">
            <a:xfrm flipV="1">
              <a:off x="2016" y="2400"/>
              <a:ext cx="240" cy="240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endParaRPr lang="pt-BR" altLang="pt-BR"/>
            </a:p>
          </p:txBody>
        </p:sp>
      </p:grpSp>
      <p:grpSp>
        <p:nvGrpSpPr>
          <p:cNvPr id="16" name="Group 17"/>
          <p:cNvGrpSpPr>
            <a:grpSpLocks/>
          </p:cNvGrpSpPr>
          <p:nvPr/>
        </p:nvGrpSpPr>
        <p:grpSpPr bwMode="auto">
          <a:xfrm>
            <a:off x="6734944" y="3970040"/>
            <a:ext cx="838200" cy="381000"/>
            <a:chOff x="1728" y="2400"/>
            <a:chExt cx="528" cy="240"/>
          </a:xfrm>
        </p:grpSpPr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>
              <a:off x="1728" y="2400"/>
              <a:ext cx="240" cy="240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V="1">
              <a:off x="2016" y="2400"/>
              <a:ext cx="240" cy="240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endParaRPr lang="pt-BR" altLang="pt-BR"/>
            </a:p>
          </p:txBody>
        </p:sp>
      </p:grpSp>
      <p:grpSp>
        <p:nvGrpSpPr>
          <p:cNvPr id="19" name="Group 20"/>
          <p:cNvGrpSpPr>
            <a:grpSpLocks/>
          </p:cNvGrpSpPr>
          <p:nvPr/>
        </p:nvGrpSpPr>
        <p:grpSpPr bwMode="auto">
          <a:xfrm>
            <a:off x="4448944" y="5036840"/>
            <a:ext cx="838200" cy="381000"/>
            <a:chOff x="1728" y="3024"/>
            <a:chExt cx="528" cy="240"/>
          </a:xfrm>
        </p:grpSpPr>
        <p:sp>
          <p:nvSpPr>
            <p:cNvPr id="20" name="AutoShape 21"/>
            <p:cNvSpPr>
              <a:spLocks noChangeArrowheads="1"/>
            </p:cNvSpPr>
            <p:nvPr/>
          </p:nvSpPr>
          <p:spPr bwMode="auto">
            <a:xfrm>
              <a:off x="1728" y="3024"/>
              <a:ext cx="240" cy="240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21" name="AutoShape 22"/>
            <p:cNvSpPr>
              <a:spLocks noChangeArrowheads="1"/>
            </p:cNvSpPr>
            <p:nvPr/>
          </p:nvSpPr>
          <p:spPr bwMode="auto">
            <a:xfrm flipV="1">
              <a:off x="2016" y="3024"/>
              <a:ext cx="240" cy="240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endParaRPr lang="pt-BR" altLang="pt-BR"/>
            </a:p>
          </p:txBody>
        </p:sp>
      </p:grpSp>
      <p:grpSp>
        <p:nvGrpSpPr>
          <p:cNvPr id="22" name="Group 23"/>
          <p:cNvGrpSpPr>
            <a:grpSpLocks/>
          </p:cNvGrpSpPr>
          <p:nvPr/>
        </p:nvGrpSpPr>
        <p:grpSpPr bwMode="auto">
          <a:xfrm>
            <a:off x="6734944" y="5036840"/>
            <a:ext cx="838200" cy="381000"/>
            <a:chOff x="1728" y="3024"/>
            <a:chExt cx="528" cy="240"/>
          </a:xfrm>
        </p:grpSpPr>
        <p:sp>
          <p:nvSpPr>
            <p:cNvPr id="23" name="AutoShape 24"/>
            <p:cNvSpPr>
              <a:spLocks noChangeArrowheads="1"/>
            </p:cNvSpPr>
            <p:nvPr/>
          </p:nvSpPr>
          <p:spPr bwMode="auto">
            <a:xfrm>
              <a:off x="1728" y="3024"/>
              <a:ext cx="240" cy="240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24" name="AutoShape 25"/>
            <p:cNvSpPr>
              <a:spLocks noChangeArrowheads="1"/>
            </p:cNvSpPr>
            <p:nvPr/>
          </p:nvSpPr>
          <p:spPr bwMode="auto">
            <a:xfrm flipV="1">
              <a:off x="2016" y="3024"/>
              <a:ext cx="240" cy="240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endParaRPr lang="pt-BR" altLang="pt-BR"/>
            </a:p>
          </p:txBody>
        </p:sp>
      </p:grpSp>
      <p:graphicFrame>
        <p:nvGraphicFramePr>
          <p:cNvPr id="25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149811"/>
              </p:ext>
            </p:extLst>
          </p:nvPr>
        </p:nvGraphicFramePr>
        <p:xfrm>
          <a:off x="3915544" y="5646440"/>
          <a:ext cx="1592263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4" name="Clip" r:id="rId7" imgW="6689520" imgH="2690640" progId="MS_ClipArt_Gallery.2">
                  <p:embed/>
                </p:oleObj>
              </mc:Choice>
              <mc:Fallback>
                <p:oleObj name="Clip" r:id="rId7" imgW="6689520" imgH="269064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5544" y="5646440"/>
                        <a:ext cx="1592263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7"/>
          <p:cNvGrpSpPr>
            <a:grpSpLocks/>
          </p:cNvGrpSpPr>
          <p:nvPr/>
        </p:nvGrpSpPr>
        <p:grpSpPr bwMode="auto">
          <a:xfrm>
            <a:off x="1781944" y="1607840"/>
            <a:ext cx="1828800" cy="1676400"/>
            <a:chOff x="960" y="2688"/>
            <a:chExt cx="1152" cy="1056"/>
          </a:xfrm>
        </p:grpSpPr>
        <p:sp>
          <p:nvSpPr>
            <p:cNvPr id="27" name="Rectangle 28"/>
            <p:cNvSpPr>
              <a:spLocks noChangeArrowheads="1"/>
            </p:cNvSpPr>
            <p:nvPr/>
          </p:nvSpPr>
          <p:spPr bwMode="auto">
            <a:xfrm>
              <a:off x="960" y="2688"/>
              <a:ext cx="1152" cy="1056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>
              <a:off x="960" y="2688"/>
              <a:ext cx="1152" cy="192"/>
            </a:xfrm>
            <a:prstGeom prst="rect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>
              <a:off x="1968" y="2736"/>
              <a:ext cx="96" cy="96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1824" y="2736"/>
              <a:ext cx="96" cy="96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1" name="Text Box 32"/>
            <p:cNvSpPr txBox="1">
              <a:spLocks noChangeArrowheads="1"/>
            </p:cNvSpPr>
            <p:nvPr/>
          </p:nvSpPr>
          <p:spPr bwMode="auto">
            <a:xfrm>
              <a:off x="960" y="2688"/>
              <a:ext cx="10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pt-BR" sz="1400">
                  <a:solidFill>
                    <a:schemeClr val="bg1"/>
                  </a:solidFill>
                  <a:latin typeface="Arial" panose="020B0604020202020204" pitchFamily="34" charset="0"/>
                </a:rPr>
                <a:t>source app</a:t>
              </a: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1008" y="2928"/>
              <a:ext cx="1056" cy="7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3" name="Line 34"/>
            <p:cNvSpPr>
              <a:spLocks noChangeShapeType="1"/>
            </p:cNvSpPr>
            <p:nvPr/>
          </p:nvSpPr>
          <p:spPr bwMode="auto">
            <a:xfrm>
              <a:off x="1056" y="30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4" name="Oval 35"/>
            <p:cNvSpPr>
              <a:spLocks noChangeArrowheads="1"/>
            </p:cNvSpPr>
            <p:nvPr/>
          </p:nvSpPr>
          <p:spPr bwMode="auto">
            <a:xfrm>
              <a:off x="1296" y="3312"/>
              <a:ext cx="336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1536" y="3024"/>
              <a:ext cx="336" cy="19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6" name="AutoShape 37"/>
            <p:cNvSpPr>
              <a:spLocks noChangeArrowheads="1"/>
            </p:cNvSpPr>
            <p:nvPr/>
          </p:nvSpPr>
          <p:spPr bwMode="auto">
            <a:xfrm>
              <a:off x="1152" y="3120"/>
              <a:ext cx="288" cy="240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endParaRPr lang="pt-BR" altLang="pt-BR"/>
            </a:p>
          </p:txBody>
        </p:sp>
        <p:sp>
          <p:nvSpPr>
            <p:cNvPr id="37" name="AutoShape 38"/>
            <p:cNvSpPr>
              <a:spLocks noChangeArrowheads="1"/>
            </p:cNvSpPr>
            <p:nvPr/>
          </p:nvSpPr>
          <p:spPr bwMode="auto">
            <a:xfrm>
              <a:off x="1728" y="3408"/>
              <a:ext cx="192" cy="192"/>
            </a:xfrm>
            <a:prstGeom prst="diamond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38" name="Rectangle 39"/>
          <p:cNvSpPr>
            <a:spLocks noChangeArrowheads="1"/>
          </p:cNvSpPr>
          <p:nvPr/>
        </p:nvSpPr>
        <p:spPr bwMode="auto">
          <a:xfrm>
            <a:off x="3991744" y="1607840"/>
            <a:ext cx="1828800" cy="1676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9pPr>
          </a:lstStyle>
          <a:p>
            <a:endParaRPr lang="pt-BR" altLang="pt-BR"/>
          </a:p>
        </p:txBody>
      </p:sp>
      <p:sp>
        <p:nvSpPr>
          <p:cNvPr id="39" name="Rectangle 40"/>
          <p:cNvSpPr>
            <a:spLocks noChangeArrowheads="1"/>
          </p:cNvSpPr>
          <p:nvPr/>
        </p:nvSpPr>
        <p:spPr bwMode="auto">
          <a:xfrm>
            <a:off x="3991744" y="1607840"/>
            <a:ext cx="1828800" cy="304800"/>
          </a:xfrm>
          <a:prstGeom prst="rect">
            <a:avLst/>
          </a:prstGeom>
          <a:solidFill>
            <a:srgbClr val="3333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9pPr>
          </a:lstStyle>
          <a:p>
            <a:endParaRPr lang="pt-BR" altLang="pt-BR"/>
          </a:p>
        </p:txBody>
      </p:sp>
      <p:sp>
        <p:nvSpPr>
          <p:cNvPr id="40" name="Rectangle 41"/>
          <p:cNvSpPr>
            <a:spLocks noChangeArrowheads="1"/>
          </p:cNvSpPr>
          <p:nvPr/>
        </p:nvSpPr>
        <p:spPr bwMode="auto">
          <a:xfrm>
            <a:off x="5591944" y="1684040"/>
            <a:ext cx="152400" cy="152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9pPr>
          </a:lstStyle>
          <a:p>
            <a:endParaRPr lang="pt-BR" altLang="pt-BR"/>
          </a:p>
        </p:txBody>
      </p:sp>
      <p:sp>
        <p:nvSpPr>
          <p:cNvPr id="41" name="Rectangle 42"/>
          <p:cNvSpPr>
            <a:spLocks noChangeArrowheads="1"/>
          </p:cNvSpPr>
          <p:nvPr/>
        </p:nvSpPr>
        <p:spPr bwMode="auto">
          <a:xfrm>
            <a:off x="5363344" y="1684040"/>
            <a:ext cx="152400" cy="152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9pPr>
          </a:lstStyle>
          <a:p>
            <a:endParaRPr lang="pt-BR" altLang="pt-BR"/>
          </a:p>
        </p:txBody>
      </p:sp>
      <p:sp>
        <p:nvSpPr>
          <p:cNvPr id="42" name="Text Box 43"/>
          <p:cNvSpPr txBox="1">
            <a:spLocks noChangeArrowheads="1"/>
          </p:cNvSpPr>
          <p:nvPr/>
        </p:nvSpPr>
        <p:spPr bwMode="auto">
          <a:xfrm>
            <a:off x="3991744" y="160784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400">
                <a:solidFill>
                  <a:schemeClr val="bg1"/>
                </a:solidFill>
                <a:latin typeface="Arial" panose="020B0604020202020204" pitchFamily="34" charset="0"/>
              </a:rPr>
              <a:t>source app</a:t>
            </a:r>
          </a:p>
        </p:txBody>
      </p:sp>
      <p:sp>
        <p:nvSpPr>
          <p:cNvPr id="43" name="Rectangle 44"/>
          <p:cNvSpPr>
            <a:spLocks noChangeArrowheads="1"/>
          </p:cNvSpPr>
          <p:nvPr/>
        </p:nvSpPr>
        <p:spPr bwMode="auto">
          <a:xfrm>
            <a:off x="4067944" y="1988840"/>
            <a:ext cx="16764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9pPr>
          </a:lstStyle>
          <a:p>
            <a:endParaRPr lang="pt-BR" altLang="pt-BR"/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6277744" y="1607840"/>
            <a:ext cx="1828800" cy="1676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9pPr>
          </a:lstStyle>
          <a:p>
            <a:endParaRPr lang="pt-BR" altLang="pt-BR"/>
          </a:p>
        </p:txBody>
      </p:sp>
      <p:sp>
        <p:nvSpPr>
          <p:cNvPr id="45" name="Rectangle 46"/>
          <p:cNvSpPr>
            <a:spLocks noChangeArrowheads="1"/>
          </p:cNvSpPr>
          <p:nvPr/>
        </p:nvSpPr>
        <p:spPr bwMode="auto">
          <a:xfrm>
            <a:off x="6277744" y="1607840"/>
            <a:ext cx="1828800" cy="304800"/>
          </a:xfrm>
          <a:prstGeom prst="rect">
            <a:avLst/>
          </a:prstGeom>
          <a:solidFill>
            <a:srgbClr val="3333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9pPr>
          </a:lstStyle>
          <a:p>
            <a:endParaRPr lang="pt-BR" altLang="pt-BR"/>
          </a:p>
        </p:txBody>
      </p:sp>
      <p:sp>
        <p:nvSpPr>
          <p:cNvPr id="46" name="Rectangle 47"/>
          <p:cNvSpPr>
            <a:spLocks noChangeArrowheads="1"/>
          </p:cNvSpPr>
          <p:nvPr/>
        </p:nvSpPr>
        <p:spPr bwMode="auto">
          <a:xfrm>
            <a:off x="7877944" y="1684040"/>
            <a:ext cx="152400" cy="152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9pPr>
          </a:lstStyle>
          <a:p>
            <a:endParaRPr lang="pt-BR" altLang="pt-BR"/>
          </a:p>
        </p:txBody>
      </p:sp>
      <p:sp>
        <p:nvSpPr>
          <p:cNvPr id="47" name="Rectangle 48"/>
          <p:cNvSpPr>
            <a:spLocks noChangeArrowheads="1"/>
          </p:cNvSpPr>
          <p:nvPr/>
        </p:nvSpPr>
        <p:spPr bwMode="auto">
          <a:xfrm>
            <a:off x="7649344" y="1684040"/>
            <a:ext cx="152400" cy="152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9pPr>
          </a:lstStyle>
          <a:p>
            <a:endParaRPr lang="pt-BR" altLang="pt-BR"/>
          </a:p>
        </p:txBody>
      </p:sp>
      <p:sp>
        <p:nvSpPr>
          <p:cNvPr id="48" name="Text Box 49"/>
          <p:cNvSpPr txBox="1">
            <a:spLocks noChangeArrowheads="1"/>
          </p:cNvSpPr>
          <p:nvPr/>
        </p:nvSpPr>
        <p:spPr bwMode="auto">
          <a:xfrm>
            <a:off x="6277744" y="160784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400">
                <a:solidFill>
                  <a:schemeClr val="bg1"/>
                </a:solidFill>
                <a:latin typeface="Arial" panose="020B0604020202020204" pitchFamily="34" charset="0"/>
              </a:rPr>
              <a:t>source app</a:t>
            </a:r>
          </a:p>
        </p:txBody>
      </p:sp>
      <p:sp>
        <p:nvSpPr>
          <p:cNvPr id="49" name="Rectangle 50"/>
          <p:cNvSpPr>
            <a:spLocks noChangeArrowheads="1"/>
          </p:cNvSpPr>
          <p:nvPr/>
        </p:nvSpPr>
        <p:spPr bwMode="auto">
          <a:xfrm>
            <a:off x="6353944" y="1988840"/>
            <a:ext cx="16764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9pPr>
          </a:lstStyle>
          <a:p>
            <a:endParaRPr lang="pt-BR" altLang="pt-BR"/>
          </a:p>
        </p:txBody>
      </p:sp>
      <p:sp>
        <p:nvSpPr>
          <p:cNvPr id="50" name="Text Box 51"/>
          <p:cNvSpPr txBox="1">
            <a:spLocks noChangeArrowheads="1"/>
          </p:cNvSpPr>
          <p:nvPr/>
        </p:nvSpPr>
        <p:spPr bwMode="auto">
          <a:xfrm>
            <a:off x="4067944" y="1988840"/>
            <a:ext cx="16764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800">
                <a:latin typeface="Arial" panose="020B0604020202020204" pitchFamily="34" charset="0"/>
              </a:rPr>
              <a:t>sdgf jhgsdfj dsjhf</a:t>
            </a:r>
            <a:br>
              <a:rPr lang="en-US" altLang="pt-BR" sz="800">
                <a:latin typeface="Arial" panose="020B0604020202020204" pitchFamily="34" charset="0"/>
              </a:rPr>
            </a:br>
            <a:r>
              <a:rPr lang="en-US" altLang="pt-BR" sz="800">
                <a:latin typeface="Arial" panose="020B0604020202020204" pitchFamily="34" charset="0"/>
              </a:rPr>
              <a:t>khj khj</a:t>
            </a:r>
            <a:br>
              <a:rPr lang="en-US" altLang="pt-BR" sz="800">
                <a:latin typeface="Arial" panose="020B0604020202020204" pitchFamily="34" charset="0"/>
              </a:rPr>
            </a:br>
            <a:r>
              <a:rPr lang="en-US" altLang="pt-BR" sz="800">
                <a:latin typeface="Arial" panose="020B0604020202020204" pitchFamily="34" charset="0"/>
              </a:rPr>
              <a:t>HKjhkjghj hg</a:t>
            </a:r>
            <a:br>
              <a:rPr lang="en-US" altLang="pt-BR" sz="800">
                <a:latin typeface="Arial" panose="020B0604020202020204" pitchFamily="34" charset="0"/>
              </a:rPr>
            </a:br>
            <a:r>
              <a:rPr lang="en-US" altLang="pt-BR" sz="800">
                <a:latin typeface="Arial" panose="020B0604020202020204" pitchFamily="34" charset="0"/>
              </a:rPr>
              <a:t>jhgj jgh jhg jhg jhg jhg kjhg</a:t>
            </a:r>
            <a:br>
              <a:rPr lang="en-US" altLang="pt-BR" sz="800">
                <a:latin typeface="Arial" panose="020B0604020202020204" pitchFamily="34" charset="0"/>
              </a:rPr>
            </a:br>
            <a:r>
              <a:rPr lang="en-US" altLang="pt-BR" sz="800">
                <a:latin typeface="Arial" panose="020B0604020202020204" pitchFamily="34" charset="0"/>
              </a:rPr>
              <a:t>jhgj hg jhg</a:t>
            </a:r>
            <a:br>
              <a:rPr lang="en-US" altLang="pt-BR" sz="800">
                <a:latin typeface="Arial" panose="020B0604020202020204" pitchFamily="34" charset="0"/>
              </a:rPr>
            </a:br>
            <a:r>
              <a:rPr lang="en-US" altLang="pt-BR" sz="800">
                <a:latin typeface="Arial" panose="020B0604020202020204" pitchFamily="34" charset="0"/>
              </a:rPr>
              <a:t>kjhkjhgjhg jhg jhg jhg jh</a:t>
            </a:r>
            <a:br>
              <a:rPr lang="en-US" altLang="pt-BR" sz="800">
                <a:latin typeface="Arial" panose="020B0604020202020204" pitchFamily="34" charset="0"/>
              </a:rPr>
            </a:br>
            <a:r>
              <a:rPr lang="en-US" altLang="pt-BR" sz="800">
                <a:latin typeface="Arial" panose="020B0604020202020204" pitchFamily="34" charset="0"/>
              </a:rPr>
              <a:t>kjhjkhgjhgjh</a:t>
            </a:r>
            <a:br>
              <a:rPr lang="en-US" altLang="pt-BR" sz="800">
                <a:latin typeface="Arial" panose="020B0604020202020204" pitchFamily="34" charset="0"/>
              </a:rPr>
            </a:br>
            <a:r>
              <a:rPr lang="en-US" altLang="pt-BR" sz="800">
                <a:latin typeface="Arial" panose="020B0604020202020204" pitchFamily="34" charset="0"/>
              </a:rPr>
              <a:t>kgjhgjhgjhgj</a:t>
            </a:r>
          </a:p>
        </p:txBody>
      </p:sp>
      <p:graphicFrame>
        <p:nvGraphicFramePr>
          <p:cNvPr id="51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878202"/>
              </p:ext>
            </p:extLst>
          </p:nvPr>
        </p:nvGraphicFramePr>
        <p:xfrm>
          <a:off x="6353944" y="1988840"/>
          <a:ext cx="1676400" cy="123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5" name="Clip" r:id="rId9" imgW="3886537" imgH="2560542" progId="MS_ClipArt_Gallery.2">
                  <p:embed/>
                </p:oleObj>
              </mc:Choice>
              <mc:Fallback>
                <p:oleObj name="Clip" r:id="rId9" imgW="3886537" imgH="256054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3944" y="1988840"/>
                        <a:ext cx="1676400" cy="1239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" name="Group 53"/>
          <p:cNvGrpSpPr>
            <a:grpSpLocks/>
          </p:cNvGrpSpPr>
          <p:nvPr/>
        </p:nvGrpSpPr>
        <p:grpSpPr bwMode="auto">
          <a:xfrm>
            <a:off x="6353944" y="5494040"/>
            <a:ext cx="1600200" cy="762000"/>
            <a:chOff x="3984" y="3504"/>
            <a:chExt cx="1008" cy="480"/>
          </a:xfrm>
        </p:grpSpPr>
        <p:sp>
          <p:nvSpPr>
            <p:cNvPr id="53" name="Rectangle 54"/>
            <p:cNvSpPr>
              <a:spLocks noChangeArrowheads="1"/>
            </p:cNvSpPr>
            <p:nvPr/>
          </p:nvSpPr>
          <p:spPr bwMode="auto">
            <a:xfrm>
              <a:off x="3984" y="3552"/>
              <a:ext cx="1008" cy="38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-쉬리M"/>
                  <a:cs typeface="-쉬리M"/>
                </a:defRPr>
              </a:lvl9pPr>
            </a:lstStyle>
            <a:p>
              <a:endParaRPr lang="pt-BR" altLang="pt-BR"/>
            </a:p>
          </p:txBody>
        </p:sp>
        <p:grpSp>
          <p:nvGrpSpPr>
            <p:cNvPr id="54" name="Group 55"/>
            <p:cNvGrpSpPr>
              <a:grpSpLocks/>
            </p:cNvGrpSpPr>
            <p:nvPr/>
          </p:nvGrpSpPr>
          <p:grpSpPr bwMode="auto">
            <a:xfrm>
              <a:off x="4032" y="3504"/>
              <a:ext cx="912" cy="48"/>
              <a:chOff x="4032" y="3456"/>
              <a:chExt cx="912" cy="96"/>
            </a:xfrm>
          </p:grpSpPr>
          <p:sp>
            <p:nvSpPr>
              <p:cNvPr id="66" name="Rectangle 56"/>
              <p:cNvSpPr>
                <a:spLocks noChangeArrowheads="1"/>
              </p:cNvSpPr>
              <p:nvPr/>
            </p:nvSpPr>
            <p:spPr bwMode="auto">
              <a:xfrm>
                <a:off x="4032" y="3456"/>
                <a:ext cx="48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67" name="Rectangle 57"/>
              <p:cNvSpPr>
                <a:spLocks noChangeArrowheads="1"/>
              </p:cNvSpPr>
              <p:nvPr/>
            </p:nvSpPr>
            <p:spPr bwMode="auto">
              <a:xfrm>
                <a:off x="4128" y="3456"/>
                <a:ext cx="48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68" name="Rectangle 58"/>
              <p:cNvSpPr>
                <a:spLocks noChangeArrowheads="1"/>
              </p:cNvSpPr>
              <p:nvPr/>
            </p:nvSpPr>
            <p:spPr bwMode="auto">
              <a:xfrm>
                <a:off x="4224" y="3456"/>
                <a:ext cx="48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69" name="Rectangle 59"/>
              <p:cNvSpPr>
                <a:spLocks noChangeArrowheads="1"/>
              </p:cNvSpPr>
              <p:nvPr/>
            </p:nvSpPr>
            <p:spPr bwMode="auto">
              <a:xfrm>
                <a:off x="4320" y="3456"/>
                <a:ext cx="48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70" name="Rectangle 60"/>
              <p:cNvSpPr>
                <a:spLocks noChangeArrowheads="1"/>
              </p:cNvSpPr>
              <p:nvPr/>
            </p:nvSpPr>
            <p:spPr bwMode="auto">
              <a:xfrm>
                <a:off x="4416" y="3456"/>
                <a:ext cx="48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71" name="Rectangle 61"/>
              <p:cNvSpPr>
                <a:spLocks noChangeArrowheads="1"/>
              </p:cNvSpPr>
              <p:nvPr/>
            </p:nvSpPr>
            <p:spPr bwMode="auto">
              <a:xfrm>
                <a:off x="4512" y="3456"/>
                <a:ext cx="48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72" name="Rectangle 62"/>
              <p:cNvSpPr>
                <a:spLocks noChangeArrowheads="1"/>
              </p:cNvSpPr>
              <p:nvPr/>
            </p:nvSpPr>
            <p:spPr bwMode="auto">
              <a:xfrm>
                <a:off x="4608" y="3456"/>
                <a:ext cx="48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73" name="Rectangle 63"/>
              <p:cNvSpPr>
                <a:spLocks noChangeArrowheads="1"/>
              </p:cNvSpPr>
              <p:nvPr/>
            </p:nvSpPr>
            <p:spPr bwMode="auto">
              <a:xfrm>
                <a:off x="4704" y="3456"/>
                <a:ext cx="48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74" name="Rectangle 64"/>
              <p:cNvSpPr>
                <a:spLocks noChangeArrowheads="1"/>
              </p:cNvSpPr>
              <p:nvPr/>
            </p:nvSpPr>
            <p:spPr bwMode="auto">
              <a:xfrm>
                <a:off x="4800" y="3456"/>
                <a:ext cx="48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75" name="Rectangle 65"/>
              <p:cNvSpPr>
                <a:spLocks noChangeArrowheads="1"/>
              </p:cNvSpPr>
              <p:nvPr/>
            </p:nvSpPr>
            <p:spPr bwMode="auto">
              <a:xfrm>
                <a:off x="4896" y="3456"/>
                <a:ext cx="48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9pPr>
              </a:lstStyle>
              <a:p>
                <a:endParaRPr lang="pt-BR" altLang="pt-BR"/>
              </a:p>
            </p:txBody>
          </p:sp>
        </p:grpSp>
        <p:grpSp>
          <p:nvGrpSpPr>
            <p:cNvPr id="55" name="Group 66"/>
            <p:cNvGrpSpPr>
              <a:grpSpLocks/>
            </p:cNvGrpSpPr>
            <p:nvPr/>
          </p:nvGrpSpPr>
          <p:grpSpPr bwMode="auto">
            <a:xfrm>
              <a:off x="4032" y="3936"/>
              <a:ext cx="912" cy="48"/>
              <a:chOff x="4032" y="3456"/>
              <a:chExt cx="912" cy="96"/>
            </a:xfrm>
          </p:grpSpPr>
          <p:sp>
            <p:nvSpPr>
              <p:cNvPr id="56" name="Rectangle 67"/>
              <p:cNvSpPr>
                <a:spLocks noChangeArrowheads="1"/>
              </p:cNvSpPr>
              <p:nvPr/>
            </p:nvSpPr>
            <p:spPr bwMode="auto">
              <a:xfrm>
                <a:off x="4032" y="3456"/>
                <a:ext cx="48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57" name="Rectangle 68"/>
              <p:cNvSpPr>
                <a:spLocks noChangeArrowheads="1"/>
              </p:cNvSpPr>
              <p:nvPr/>
            </p:nvSpPr>
            <p:spPr bwMode="auto">
              <a:xfrm>
                <a:off x="4128" y="3456"/>
                <a:ext cx="48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58" name="Rectangle 69"/>
              <p:cNvSpPr>
                <a:spLocks noChangeArrowheads="1"/>
              </p:cNvSpPr>
              <p:nvPr/>
            </p:nvSpPr>
            <p:spPr bwMode="auto">
              <a:xfrm>
                <a:off x="4224" y="3456"/>
                <a:ext cx="48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59" name="Rectangle 70"/>
              <p:cNvSpPr>
                <a:spLocks noChangeArrowheads="1"/>
              </p:cNvSpPr>
              <p:nvPr/>
            </p:nvSpPr>
            <p:spPr bwMode="auto">
              <a:xfrm>
                <a:off x="4320" y="3456"/>
                <a:ext cx="48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60" name="Rectangle 71"/>
              <p:cNvSpPr>
                <a:spLocks noChangeArrowheads="1"/>
              </p:cNvSpPr>
              <p:nvPr/>
            </p:nvSpPr>
            <p:spPr bwMode="auto">
              <a:xfrm>
                <a:off x="4416" y="3456"/>
                <a:ext cx="48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61" name="Rectangle 72"/>
              <p:cNvSpPr>
                <a:spLocks noChangeArrowheads="1"/>
              </p:cNvSpPr>
              <p:nvPr/>
            </p:nvSpPr>
            <p:spPr bwMode="auto">
              <a:xfrm>
                <a:off x="4512" y="3456"/>
                <a:ext cx="48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62" name="Rectangle 73"/>
              <p:cNvSpPr>
                <a:spLocks noChangeArrowheads="1"/>
              </p:cNvSpPr>
              <p:nvPr/>
            </p:nvSpPr>
            <p:spPr bwMode="auto">
              <a:xfrm>
                <a:off x="4608" y="3456"/>
                <a:ext cx="48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63" name="Rectangle 74"/>
              <p:cNvSpPr>
                <a:spLocks noChangeArrowheads="1"/>
              </p:cNvSpPr>
              <p:nvPr/>
            </p:nvSpPr>
            <p:spPr bwMode="auto">
              <a:xfrm>
                <a:off x="4704" y="3456"/>
                <a:ext cx="48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64" name="Rectangle 75"/>
              <p:cNvSpPr>
                <a:spLocks noChangeArrowheads="1"/>
              </p:cNvSpPr>
              <p:nvPr/>
            </p:nvSpPr>
            <p:spPr bwMode="auto">
              <a:xfrm>
                <a:off x="4800" y="3456"/>
                <a:ext cx="48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9pPr>
              </a:lstStyle>
              <a:p>
                <a:endParaRPr lang="pt-BR" altLang="pt-BR"/>
              </a:p>
            </p:txBody>
          </p:sp>
          <p:sp>
            <p:nvSpPr>
              <p:cNvPr id="65" name="Rectangle 76"/>
              <p:cNvSpPr>
                <a:spLocks noChangeArrowheads="1"/>
              </p:cNvSpPr>
              <p:nvPr/>
            </p:nvSpPr>
            <p:spPr bwMode="auto">
              <a:xfrm>
                <a:off x="4896" y="3456"/>
                <a:ext cx="48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-쉬리M"/>
                    <a:cs typeface="-쉬리M"/>
                  </a:defRPr>
                </a:lvl9pPr>
              </a:lstStyle>
              <a:p>
                <a:endParaRPr lang="pt-BR" altLang="pt-BR"/>
              </a:p>
            </p:txBody>
          </p:sp>
        </p:grpSp>
      </p:grpSp>
      <p:sp>
        <p:nvSpPr>
          <p:cNvPr id="76" name="Text Box 3"/>
          <p:cNvSpPr txBox="1">
            <a:spLocks noChangeArrowheads="1"/>
          </p:cNvSpPr>
          <p:nvPr/>
        </p:nvSpPr>
        <p:spPr bwMode="auto">
          <a:xfrm>
            <a:off x="1524000" y="4419600"/>
            <a:ext cx="6629400" cy="4667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>
                <a:latin typeface="Arial" panose="020B0604020202020204" pitchFamily="34" charset="0"/>
              </a:rPr>
              <a:t>Sistema operacional</a:t>
            </a:r>
          </a:p>
        </p:txBody>
      </p:sp>
      <p:sp>
        <p:nvSpPr>
          <p:cNvPr id="77" name="Text Box 13"/>
          <p:cNvSpPr txBox="1">
            <a:spLocks noChangeArrowheads="1"/>
          </p:cNvSpPr>
          <p:nvPr/>
        </p:nvSpPr>
        <p:spPr bwMode="auto">
          <a:xfrm>
            <a:off x="6096000" y="3429000"/>
            <a:ext cx="2057400" cy="46672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-쉬리M"/>
                <a:cs typeface="-쉬리M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dirty="0" err="1">
                <a:latin typeface="Arial" panose="020B0604020202020204" pitchFamily="34" charset="0"/>
              </a:rPr>
              <a:t>aplicação</a:t>
            </a:r>
            <a:endParaRPr lang="en-US" altLang="pt-B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86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smtClean="0">
                <a:solidFill>
                  <a:schemeClr val="tx1"/>
                </a:solidFill>
              </a:rPr>
              <a:t>2.2 </a:t>
            </a:r>
            <a:r>
              <a:rPr lang="pt-BR" altLang="pt-BR" sz="3200" dirty="0" smtClean="0">
                <a:solidFill>
                  <a:schemeClr val="tx1"/>
                </a:solidFill>
              </a:rPr>
              <a:t>Gerenciamento de recursos</a:t>
            </a: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Processador</a:t>
            </a: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Cada computador normalmente possui apenas um processador, onde o uso deve ser distribuído entre os aplicativos presentes no sistema, de forma que cada um </a:t>
            </a: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deles </a:t>
            </a: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possa executar na velocidade adequada para cumprir suas funções sem prejudicar os demais aplicativos. </a:t>
            </a:r>
          </a:p>
          <a:p>
            <a:pPr marL="0" lvl="1"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RAM: </a:t>
            </a:r>
            <a:r>
              <a:rPr lang="pt-B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mesma situação.</a:t>
            </a:r>
            <a:endParaRPr lang="pt-BR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lvl="1" indent="-342900" algn="just" eaLnBrk="1" hangingPunct="1">
              <a:spcBef>
                <a:spcPts val="0"/>
              </a:spcBef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3684802"/>
            <a:ext cx="3744416" cy="276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2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2.2 </a:t>
            </a:r>
            <a:r>
              <a:rPr lang="pt-BR" altLang="pt-BR" sz="3200" dirty="0" smtClean="0">
                <a:solidFill>
                  <a:schemeClr val="tx1"/>
                </a:solidFill>
              </a:rPr>
              <a:t>Gerenciamento de recursos</a:t>
            </a: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Impressora: </a:t>
            </a: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recurso cujo acesso deve ser efetuado de forma </a:t>
            </a:r>
            <a:r>
              <a:rPr lang="pt-BR" sz="2800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mutualmente exclusiva </a:t>
            </a: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(apenas um aplicativo por vez) para não ocorrer mistura do conteúdo nos documentos impressos. </a:t>
            </a:r>
          </a:p>
          <a:p>
            <a:pPr marL="1085850" lvl="3" indent="-4572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 SO define uma fila de trabalhos a imprimir (</a:t>
            </a:r>
            <a:r>
              <a:rPr lang="pt-BR" sz="2800" i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print</a:t>
            </a:r>
            <a:r>
              <a:rPr lang="pt-BR" sz="28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800" i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jobs</a:t>
            </a: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normalmente atendida de forma sequencial (FIFO -  primeiro a entrar é o primeiro a sair) </a:t>
            </a:r>
            <a:endParaRPr lang="pt-BR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lvl="1" indent="-342900" algn="just" eaLnBrk="1" hangingPunct="1">
              <a:spcBef>
                <a:spcPts val="0"/>
              </a:spcBef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4941168"/>
            <a:ext cx="3600400" cy="142875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905000" cy="15621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168" y="4365104"/>
            <a:ext cx="2537272" cy="204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3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2.2 </a:t>
            </a:r>
            <a:r>
              <a:rPr lang="pt-BR" altLang="pt-BR" sz="3200" dirty="0" smtClean="0">
                <a:solidFill>
                  <a:schemeClr val="tx1"/>
                </a:solidFill>
              </a:rPr>
              <a:t>Gerenciamento de recursos</a:t>
            </a: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lvl="1" indent="-342900"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Ataques de negação de serviço (</a:t>
            </a:r>
            <a:r>
              <a:rPr lang="pt-BR" sz="2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DoS</a:t>
            </a:r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pt-BR" sz="2800" i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Denial</a:t>
            </a:r>
            <a:r>
              <a:rPr lang="pt-BR" sz="2800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800" i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pt-BR" sz="2800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Service</a:t>
            </a:r>
            <a:r>
              <a:rPr lang="pt-BR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): </a:t>
            </a:r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são comuns na Internet. Eles consistem em usar diversas técnicas para forçar um servidor de rede a dedicar seus recursos a atender um determinado usuário, em detrimento dos demais. </a:t>
            </a: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00050" lvl="2" algn="just">
              <a:spcBef>
                <a:spcPts val="1200"/>
              </a:spcBef>
            </a:pPr>
            <a:r>
              <a:rPr lang="pt-B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É </a:t>
            </a: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responsabilidade do sistema operacional do servidor detectar tais situações e impedir que todos os recursos do sistema sejam monopolizados por um só usuário (ou um pequeno grupo).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63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8281292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1</a:t>
            </a:r>
            <a:r>
              <a:rPr lang="en-US" altLang="pt-BR" sz="3200" dirty="0" smtClean="0">
                <a:solidFill>
                  <a:schemeClr val="tx1"/>
                </a:solidFill>
              </a:rPr>
              <a:t>. </a:t>
            </a:r>
            <a:r>
              <a:rPr lang="pt-BR" altLang="pt-BR" sz="3200" dirty="0" smtClean="0">
                <a:solidFill>
                  <a:schemeClr val="tx1"/>
                </a:solidFill>
              </a:rPr>
              <a:t>O QUE É O SISTEMA OPERACIONAL?</a:t>
            </a: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Primeiros </a:t>
            </a: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computadores</a:t>
            </a:r>
          </a:p>
          <a:p>
            <a:pPr lvl="1" algn="just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sz="2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Programação </a:t>
            </a:r>
            <a:r>
              <a:rPr lang="pt-BR" sz="2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complexa</a:t>
            </a:r>
          </a:p>
          <a:p>
            <a:pPr lvl="2" algn="just">
              <a:spcBef>
                <a:spcPts val="0"/>
              </a:spcBef>
            </a:pP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Exigia grande conhecimento do hardware e de </a:t>
            </a:r>
            <a:r>
              <a:rPr lang="pt-B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linguagem de </a:t>
            </a: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máquina</a:t>
            </a:r>
            <a:endParaRPr lang="pt-BR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Solução:</a:t>
            </a:r>
            <a:endParaRPr lang="pt-BR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Sistemas </a:t>
            </a:r>
            <a:r>
              <a:rPr lang="pt-BR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Operacionais</a:t>
            </a:r>
          </a:p>
          <a:p>
            <a:pPr lvl="2" algn="just">
              <a:spcBef>
                <a:spcPts val="0"/>
              </a:spcBef>
            </a:pPr>
            <a:r>
              <a:rPr lang="pt-B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Encapsulamento </a:t>
            </a: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das interfaces de </a:t>
            </a:r>
            <a:r>
              <a:rPr lang="pt-B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Hw;</a:t>
            </a:r>
            <a:endParaRPr lang="pt-BR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2" algn="just">
              <a:spcBef>
                <a:spcPts val="0"/>
              </a:spcBef>
            </a:pPr>
            <a:r>
              <a:rPr lang="pt-B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Interação </a:t>
            </a: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 tornou mais fácil, confiável e eficiente.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35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3. </a:t>
            </a:r>
            <a:r>
              <a:rPr lang="pt-BR" altLang="pt-BR" sz="3200" dirty="0" smtClean="0">
                <a:solidFill>
                  <a:schemeClr val="tx1"/>
                </a:solidFill>
              </a:rPr>
              <a:t>FUNCIONALIDADES</a:t>
            </a: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solidFill>
                  <a:schemeClr val="tx1"/>
                </a:solidFill>
              </a:rPr>
              <a:t>Gerência do </a:t>
            </a:r>
            <a:r>
              <a:rPr lang="pt-BR" sz="2800" b="1" dirty="0" smtClean="0">
                <a:solidFill>
                  <a:schemeClr val="tx1"/>
                </a:solidFill>
              </a:rPr>
              <a:t>processador (</a:t>
            </a:r>
            <a:r>
              <a:rPr lang="pt-BR" sz="2800" dirty="0">
                <a:solidFill>
                  <a:schemeClr val="tx1"/>
                </a:solidFill>
              </a:rPr>
              <a:t>gerência de processos/atividades</a:t>
            </a:r>
            <a:r>
              <a:rPr lang="pt-BR" sz="2800" b="1" dirty="0" smtClean="0">
                <a:solidFill>
                  <a:schemeClr val="tx1"/>
                </a:solidFill>
              </a:rPr>
              <a:t>):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smtClean="0">
                <a:solidFill>
                  <a:schemeClr val="tx1"/>
                </a:solidFill>
              </a:rPr>
              <a:t>visa </a:t>
            </a:r>
            <a:r>
              <a:rPr lang="pt-BR" sz="2800" dirty="0">
                <a:solidFill>
                  <a:schemeClr val="tx1"/>
                </a:solidFill>
              </a:rPr>
              <a:t>distribuir a capacidade de processamento de forma </a:t>
            </a:r>
            <a:r>
              <a:rPr lang="pt-BR" sz="2800" dirty="0" smtClean="0">
                <a:solidFill>
                  <a:schemeClr val="tx1"/>
                </a:solidFill>
              </a:rPr>
              <a:t>“justa” entre </a:t>
            </a:r>
            <a:r>
              <a:rPr lang="pt-BR" sz="2800" dirty="0">
                <a:solidFill>
                  <a:schemeClr val="tx1"/>
                </a:solidFill>
              </a:rPr>
              <a:t>as aplicações, evitando que uma aplicação monopolize </a:t>
            </a:r>
            <a:r>
              <a:rPr lang="pt-BR" sz="2800" dirty="0" smtClean="0">
                <a:solidFill>
                  <a:schemeClr val="tx1"/>
                </a:solidFill>
              </a:rPr>
              <a:t>o processador e </a:t>
            </a:r>
            <a:r>
              <a:rPr lang="pt-BR" sz="2800" dirty="0" smtClean="0">
                <a:solidFill>
                  <a:schemeClr val="tx1"/>
                </a:solidFill>
              </a:rPr>
              <a:t>respeite </a:t>
            </a:r>
            <a:r>
              <a:rPr lang="pt-BR" sz="2800" dirty="0">
                <a:solidFill>
                  <a:schemeClr val="tx1"/>
                </a:solidFill>
              </a:rPr>
              <a:t>as prioridades dos usuários. </a:t>
            </a:r>
            <a:endParaRPr lang="pt-BR" sz="2800" dirty="0" smtClean="0">
              <a:solidFill>
                <a:schemeClr val="tx1"/>
              </a:solidFill>
            </a:endParaRPr>
          </a:p>
          <a:p>
            <a:pPr algn="just"/>
            <a:r>
              <a:rPr lang="pt-BR" sz="2600" dirty="0" smtClean="0">
                <a:solidFill>
                  <a:schemeClr val="tx1"/>
                </a:solidFill>
              </a:rPr>
              <a:t>A ilusão (criada pelo SO) </a:t>
            </a:r>
            <a:r>
              <a:rPr lang="pt-BR" sz="2600" dirty="0">
                <a:solidFill>
                  <a:schemeClr val="tx1"/>
                </a:solidFill>
              </a:rPr>
              <a:t>de que existe um processador independente para cada tarefa, </a:t>
            </a:r>
            <a:r>
              <a:rPr lang="pt-BR" sz="2600" dirty="0" smtClean="0">
                <a:solidFill>
                  <a:schemeClr val="tx1"/>
                </a:solidFill>
              </a:rPr>
              <a:t>facilita o </a:t>
            </a:r>
            <a:r>
              <a:rPr lang="pt-BR" sz="2600" dirty="0">
                <a:solidFill>
                  <a:schemeClr val="tx1"/>
                </a:solidFill>
              </a:rPr>
              <a:t>trabalho dos programadores de aplicações e permite a construção de </a:t>
            </a:r>
            <a:r>
              <a:rPr lang="pt-BR" sz="2600" dirty="0" smtClean="0">
                <a:solidFill>
                  <a:schemeClr val="tx1"/>
                </a:solidFill>
              </a:rPr>
              <a:t>sistemas mais interativos</a:t>
            </a:r>
          </a:p>
          <a:p>
            <a:pPr lvl="1" algn="just"/>
            <a:r>
              <a:rPr lang="pt-BR" sz="2200" dirty="0" smtClean="0">
                <a:solidFill>
                  <a:schemeClr val="tx1"/>
                </a:solidFill>
              </a:rPr>
              <a:t>Fornecer abstrações para </a:t>
            </a:r>
            <a:r>
              <a:rPr lang="pt-BR" sz="2200" dirty="0">
                <a:solidFill>
                  <a:schemeClr val="tx1"/>
                </a:solidFill>
              </a:rPr>
              <a:t>sincronizar atividades </a:t>
            </a:r>
            <a:r>
              <a:rPr lang="pt-BR" sz="2200" dirty="0" err="1">
                <a:solidFill>
                  <a:schemeClr val="tx1"/>
                </a:solidFill>
              </a:rPr>
              <a:t>inter-dependentes</a:t>
            </a:r>
            <a:r>
              <a:rPr lang="pt-BR" sz="2200" dirty="0">
                <a:solidFill>
                  <a:schemeClr val="tx1"/>
                </a:solidFill>
              </a:rPr>
              <a:t> e prover formas de </a:t>
            </a:r>
            <a:r>
              <a:rPr lang="pt-BR" sz="2200" dirty="0" smtClean="0">
                <a:solidFill>
                  <a:schemeClr val="tx1"/>
                </a:solidFill>
              </a:rPr>
              <a:t>comunicação entre </a:t>
            </a:r>
            <a:r>
              <a:rPr lang="pt-BR" sz="2200" dirty="0">
                <a:solidFill>
                  <a:schemeClr val="tx1"/>
                </a:solidFill>
              </a:rPr>
              <a:t>elas</a:t>
            </a:r>
            <a:r>
              <a:rPr lang="pt-BR" sz="22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737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3</a:t>
            </a:r>
            <a:r>
              <a:rPr lang="en-US" altLang="pt-BR" sz="3200" dirty="0" smtClean="0">
                <a:solidFill>
                  <a:schemeClr val="tx1"/>
                </a:solidFill>
              </a:rPr>
              <a:t>. </a:t>
            </a:r>
            <a:r>
              <a:rPr lang="pt-BR" altLang="pt-BR" sz="3200" dirty="0" smtClean="0">
                <a:solidFill>
                  <a:schemeClr val="tx1"/>
                </a:solidFill>
              </a:rPr>
              <a:t>FUNCIONALIDADES</a:t>
            </a: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solidFill>
                  <a:schemeClr val="tx1"/>
                </a:solidFill>
              </a:rPr>
              <a:t>Gerência de </a:t>
            </a:r>
            <a:r>
              <a:rPr lang="pt-BR" sz="2800" b="1" dirty="0" smtClean="0">
                <a:solidFill>
                  <a:schemeClr val="tx1"/>
                </a:solidFill>
              </a:rPr>
              <a:t>memória: </a:t>
            </a:r>
            <a:r>
              <a:rPr lang="pt-BR" sz="2800" dirty="0" smtClean="0">
                <a:solidFill>
                  <a:schemeClr val="tx1"/>
                </a:solidFill>
              </a:rPr>
              <a:t>fornecer </a:t>
            </a:r>
            <a:r>
              <a:rPr lang="pt-BR" sz="2800" dirty="0">
                <a:solidFill>
                  <a:schemeClr val="tx1"/>
                </a:solidFill>
              </a:rPr>
              <a:t>a cada aplicação uma área </a:t>
            </a:r>
            <a:r>
              <a:rPr lang="pt-BR" sz="2800" dirty="0" smtClean="0">
                <a:solidFill>
                  <a:schemeClr val="tx1"/>
                </a:solidFill>
              </a:rPr>
              <a:t>de memória </a:t>
            </a:r>
            <a:r>
              <a:rPr lang="pt-BR" sz="2800" dirty="0">
                <a:solidFill>
                  <a:schemeClr val="tx1"/>
                </a:solidFill>
              </a:rPr>
              <a:t>própria, independente e isolada das demais aplicações e inclusive </a:t>
            </a:r>
            <a:r>
              <a:rPr lang="pt-BR" sz="2800" dirty="0" smtClean="0">
                <a:solidFill>
                  <a:schemeClr val="tx1"/>
                </a:solidFill>
              </a:rPr>
              <a:t>do núcleo </a:t>
            </a:r>
            <a:r>
              <a:rPr lang="pt-BR" sz="2800" dirty="0">
                <a:solidFill>
                  <a:schemeClr val="tx1"/>
                </a:solidFill>
              </a:rPr>
              <a:t>do sistema. </a:t>
            </a:r>
            <a:endParaRPr lang="pt-BR" sz="2800" dirty="0" smtClean="0">
              <a:solidFill>
                <a:schemeClr val="tx1"/>
              </a:solidFill>
            </a:endParaRPr>
          </a:p>
          <a:p>
            <a:pPr lvl="1" algn="just"/>
            <a:r>
              <a:rPr lang="pt-BR" sz="2600" b="1" dirty="0" smtClean="0">
                <a:solidFill>
                  <a:schemeClr val="tx1"/>
                </a:solidFill>
              </a:rPr>
              <a:t>Impacto: </a:t>
            </a:r>
            <a:r>
              <a:rPr lang="pt-BR" sz="2600" dirty="0" smtClean="0">
                <a:solidFill>
                  <a:schemeClr val="tx1"/>
                </a:solidFill>
              </a:rPr>
              <a:t>O </a:t>
            </a:r>
            <a:r>
              <a:rPr lang="pt-BR" sz="2600" dirty="0">
                <a:solidFill>
                  <a:schemeClr val="tx1"/>
                </a:solidFill>
              </a:rPr>
              <a:t>isolamento das áreas de memória das aplicações </a:t>
            </a:r>
            <a:r>
              <a:rPr lang="pt-BR" sz="2600" dirty="0" smtClean="0">
                <a:solidFill>
                  <a:schemeClr val="tx1"/>
                </a:solidFill>
              </a:rPr>
              <a:t>melhora a </a:t>
            </a:r>
            <a:r>
              <a:rPr lang="pt-BR" sz="2600" dirty="0">
                <a:solidFill>
                  <a:schemeClr val="tx1"/>
                </a:solidFill>
              </a:rPr>
              <a:t>estabilidade e segurança do sistema como um todo, pois impede </a:t>
            </a:r>
            <a:r>
              <a:rPr lang="pt-BR" sz="2600" dirty="0" smtClean="0">
                <a:solidFill>
                  <a:schemeClr val="tx1"/>
                </a:solidFill>
              </a:rPr>
              <a:t>aplicações com </a:t>
            </a:r>
            <a:r>
              <a:rPr lang="pt-BR" sz="2600" dirty="0">
                <a:solidFill>
                  <a:schemeClr val="tx1"/>
                </a:solidFill>
              </a:rPr>
              <a:t>erros (ou aplicações maliciosas) de interferir no funcionamento das </a:t>
            </a:r>
            <a:r>
              <a:rPr lang="pt-BR" sz="2600" dirty="0" smtClean="0">
                <a:solidFill>
                  <a:schemeClr val="tx1"/>
                </a:solidFill>
              </a:rPr>
              <a:t>demais aplicações</a:t>
            </a:r>
            <a:r>
              <a:rPr lang="pt-BR" sz="2600" dirty="0">
                <a:solidFill>
                  <a:schemeClr val="tx1"/>
                </a:solidFill>
              </a:rPr>
              <a:t>. </a:t>
            </a:r>
            <a:endParaRPr lang="pt-BR" sz="2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39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3</a:t>
            </a:r>
            <a:r>
              <a:rPr lang="en-US" altLang="pt-BR" sz="3200" dirty="0" smtClean="0">
                <a:solidFill>
                  <a:schemeClr val="tx1"/>
                </a:solidFill>
              </a:rPr>
              <a:t>. </a:t>
            </a:r>
            <a:r>
              <a:rPr lang="pt-BR" altLang="pt-BR" sz="3200" dirty="0" smtClean="0">
                <a:solidFill>
                  <a:schemeClr val="tx1"/>
                </a:solidFill>
              </a:rPr>
              <a:t>FUNCIONALIDADES</a:t>
            </a: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just">
              <a:buFont typeface="Wingdings" panose="05000000000000000000" pitchFamily="2" charset="2"/>
              <a:buChar char="Ø"/>
            </a:pPr>
            <a:r>
              <a:rPr lang="pt-BR" sz="2800" b="1" dirty="0" smtClean="0">
                <a:solidFill>
                  <a:schemeClr val="tx1"/>
                </a:solidFill>
              </a:rPr>
              <a:t>Gerência </a:t>
            </a:r>
            <a:r>
              <a:rPr lang="pt-BR" sz="2800" b="1" dirty="0">
                <a:solidFill>
                  <a:schemeClr val="tx1"/>
                </a:solidFill>
              </a:rPr>
              <a:t>de memória:</a:t>
            </a:r>
            <a:endParaRPr lang="pt-BR" sz="2800" dirty="0" smtClean="0"/>
          </a:p>
          <a:p>
            <a:pPr lvl="1" algn="just"/>
            <a:r>
              <a:rPr lang="pt-BR" sz="2600" b="1" dirty="0">
                <a:solidFill>
                  <a:schemeClr val="tx1"/>
                </a:solidFill>
              </a:rPr>
              <a:t>M</a:t>
            </a:r>
            <a:r>
              <a:rPr lang="pt-BR" sz="2600" b="1" dirty="0" smtClean="0">
                <a:solidFill>
                  <a:schemeClr val="tx1"/>
                </a:solidFill>
              </a:rPr>
              <a:t>emória RAM insuficiente: </a:t>
            </a:r>
            <a:r>
              <a:rPr lang="pt-BR" sz="2600" dirty="0" smtClean="0">
                <a:solidFill>
                  <a:schemeClr val="tx1"/>
                </a:solidFill>
              </a:rPr>
              <a:t>o SO pode </a:t>
            </a:r>
            <a:r>
              <a:rPr lang="pt-BR" sz="2600" dirty="0">
                <a:solidFill>
                  <a:schemeClr val="tx1"/>
                </a:solidFill>
              </a:rPr>
              <a:t>aumentá-la de forma transparente </a:t>
            </a:r>
            <a:r>
              <a:rPr lang="pt-BR" sz="2600" dirty="0" smtClean="0">
                <a:solidFill>
                  <a:schemeClr val="tx1"/>
                </a:solidFill>
              </a:rPr>
              <a:t>às aplicações</a:t>
            </a:r>
            <a:r>
              <a:rPr lang="pt-BR" sz="2600" dirty="0">
                <a:solidFill>
                  <a:schemeClr val="tx1"/>
                </a:solidFill>
              </a:rPr>
              <a:t>, usando o espaço disponível </a:t>
            </a:r>
            <a:r>
              <a:rPr lang="pt-BR" sz="2600" dirty="0" smtClean="0">
                <a:solidFill>
                  <a:schemeClr val="tx1"/>
                </a:solidFill>
              </a:rPr>
              <a:t>em um meio </a:t>
            </a:r>
            <a:r>
              <a:rPr lang="pt-BR" sz="2600" dirty="0">
                <a:solidFill>
                  <a:schemeClr val="tx1"/>
                </a:solidFill>
              </a:rPr>
              <a:t>de armazenamento </a:t>
            </a:r>
            <a:r>
              <a:rPr lang="pt-BR" sz="2600" dirty="0" smtClean="0">
                <a:solidFill>
                  <a:schemeClr val="tx1"/>
                </a:solidFill>
              </a:rPr>
              <a:t>secundário </a:t>
            </a:r>
            <a:r>
              <a:rPr lang="pt-BR" sz="2600" dirty="0">
                <a:solidFill>
                  <a:schemeClr val="tx1"/>
                </a:solidFill>
              </a:rPr>
              <a:t>(como um disco rígido</a:t>
            </a:r>
            <a:r>
              <a:rPr lang="pt-BR" sz="2600" dirty="0" smtClean="0">
                <a:solidFill>
                  <a:schemeClr val="tx1"/>
                </a:solidFill>
              </a:rPr>
              <a:t>), a memória virtual.</a:t>
            </a:r>
          </a:p>
        </p:txBody>
      </p:sp>
    </p:spTree>
    <p:extLst>
      <p:ext uri="{BB962C8B-B14F-4D97-AF65-F5344CB8AC3E}">
        <p14:creationId xmlns:p14="http://schemas.microsoft.com/office/powerpoint/2010/main" val="396710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3</a:t>
            </a:r>
            <a:r>
              <a:rPr lang="en-US" altLang="pt-BR" sz="3200" dirty="0" smtClean="0">
                <a:solidFill>
                  <a:schemeClr val="tx1"/>
                </a:solidFill>
              </a:rPr>
              <a:t>. </a:t>
            </a:r>
            <a:r>
              <a:rPr lang="pt-BR" altLang="pt-BR" sz="3200" dirty="0" smtClean="0">
                <a:solidFill>
                  <a:schemeClr val="tx1"/>
                </a:solidFill>
              </a:rPr>
              <a:t>FUNCIONALIDADES</a:t>
            </a: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solidFill>
                  <a:schemeClr val="tx1"/>
                </a:solidFill>
              </a:rPr>
              <a:t>Gerência de arquivos : </a:t>
            </a:r>
            <a:r>
              <a:rPr lang="pt-BR" sz="2800" dirty="0">
                <a:solidFill>
                  <a:schemeClr val="tx1"/>
                </a:solidFill>
              </a:rPr>
              <a:t>esta funcionalidade é construída sobre a gerência de dispositivos e visa criar arquivos e diretórios, definindo sua interface de acesso e as regras para seu uso. </a:t>
            </a:r>
            <a:endParaRPr lang="pt-BR" sz="2800" dirty="0" smtClean="0">
              <a:solidFill>
                <a:schemeClr val="tx1"/>
              </a:solidFill>
            </a:endParaRPr>
          </a:p>
          <a:p>
            <a:pPr algn="just">
              <a:spcBef>
                <a:spcPts val="1800"/>
              </a:spcBef>
            </a:pPr>
            <a:r>
              <a:rPr lang="pt-BR" sz="2800" dirty="0" smtClean="0">
                <a:solidFill>
                  <a:schemeClr val="tx1"/>
                </a:solidFill>
              </a:rPr>
              <a:t>É </a:t>
            </a:r>
            <a:r>
              <a:rPr lang="pt-BR" sz="2800" dirty="0">
                <a:solidFill>
                  <a:schemeClr val="tx1"/>
                </a:solidFill>
              </a:rPr>
              <a:t>importante observar que os conceitos abstratos de </a:t>
            </a:r>
            <a:r>
              <a:rPr lang="pt-BR" sz="2800" dirty="0" smtClean="0">
                <a:solidFill>
                  <a:schemeClr val="tx1"/>
                </a:solidFill>
              </a:rPr>
              <a:t>arquivo e </a:t>
            </a:r>
            <a:r>
              <a:rPr lang="pt-BR" sz="2800" dirty="0">
                <a:solidFill>
                  <a:schemeClr val="tx1"/>
                </a:solidFill>
              </a:rPr>
              <a:t>diretório são tão importantes e difundidos que muitos sistemas operacionais os usam para permitir o acesso a recursos que nada tem a ver com armazenamento. </a:t>
            </a:r>
            <a:endParaRPr lang="pt-BR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18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3</a:t>
            </a:r>
            <a:r>
              <a:rPr lang="en-US" altLang="pt-BR" sz="3200" dirty="0" smtClean="0">
                <a:solidFill>
                  <a:schemeClr val="tx1"/>
                </a:solidFill>
              </a:rPr>
              <a:t>. </a:t>
            </a:r>
            <a:r>
              <a:rPr lang="pt-BR" altLang="pt-BR" sz="3200" dirty="0" smtClean="0">
                <a:solidFill>
                  <a:schemeClr val="tx1"/>
                </a:solidFill>
              </a:rPr>
              <a:t>FUNCIONALIDADES</a:t>
            </a: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solidFill>
                  <a:schemeClr val="tx1"/>
                </a:solidFill>
              </a:rPr>
              <a:t>Gerência de </a:t>
            </a:r>
            <a:r>
              <a:rPr lang="pt-BR" sz="2800" b="1" dirty="0" smtClean="0">
                <a:solidFill>
                  <a:schemeClr val="tx1"/>
                </a:solidFill>
              </a:rPr>
              <a:t>proteção: </a:t>
            </a:r>
            <a:r>
              <a:rPr lang="pt-BR" sz="2800" dirty="0">
                <a:solidFill>
                  <a:schemeClr val="tx1"/>
                </a:solidFill>
              </a:rPr>
              <a:t>com computadores conectados em rede e compartilhados por vários usuários, é importante definir claramente os recursos que cada usuário pode acessar, as formas de acesso permitidas (leitura, escrita, </a:t>
            </a:r>
            <a:r>
              <a:rPr lang="pt-BR" sz="2800" dirty="0" err="1">
                <a:solidFill>
                  <a:schemeClr val="tx1"/>
                </a:solidFill>
              </a:rPr>
              <a:t>etc</a:t>
            </a:r>
            <a:r>
              <a:rPr lang="pt-BR" sz="2800" dirty="0">
                <a:solidFill>
                  <a:schemeClr val="tx1"/>
                </a:solidFill>
              </a:rPr>
              <a:t>) e garantir que essas definições sejam cumpridas. </a:t>
            </a:r>
            <a:endParaRPr lang="pt-BR" sz="2800" dirty="0" smtClean="0">
              <a:solidFill>
                <a:schemeClr val="tx1"/>
              </a:solidFill>
            </a:endParaRPr>
          </a:p>
          <a:p>
            <a:pPr lvl="1" algn="just"/>
            <a:r>
              <a:rPr lang="pt-BR" sz="1800" dirty="0" smtClean="0">
                <a:solidFill>
                  <a:schemeClr val="tx1"/>
                </a:solidFill>
              </a:rPr>
              <a:t>Para </a:t>
            </a:r>
            <a:r>
              <a:rPr lang="pt-BR" sz="1800" dirty="0">
                <a:solidFill>
                  <a:schemeClr val="tx1"/>
                </a:solidFill>
              </a:rPr>
              <a:t>proteger os recursos do sistema contra acessos indevidos, é necessário: a) definir usuários e grupos de usuários; b) identificar os usuários que se conectam ao sistema, através de procedimentos de autenticação; c) definir e aplicar regras de controle de acesso aos recursos, relacionando </a:t>
            </a:r>
            <a:r>
              <a:rPr lang="pt-BR" sz="1800" dirty="0" smtClean="0">
                <a:solidFill>
                  <a:schemeClr val="tx1"/>
                </a:solidFill>
              </a:rPr>
              <a:t>todos os </a:t>
            </a:r>
            <a:r>
              <a:rPr lang="pt-BR" sz="1800" dirty="0">
                <a:solidFill>
                  <a:schemeClr val="tx1"/>
                </a:solidFill>
              </a:rPr>
              <a:t>usuários, recursos e formas de acesso e aplicando essas regras através de procedimentos de autorização; e finalmente d) registrar o uso dos recursos pelos usuários, para fins de auditoria e contabilização.</a:t>
            </a:r>
          </a:p>
        </p:txBody>
      </p:sp>
    </p:spTree>
    <p:extLst>
      <p:ext uri="{BB962C8B-B14F-4D97-AF65-F5344CB8AC3E}">
        <p14:creationId xmlns:p14="http://schemas.microsoft.com/office/powerpoint/2010/main" val="9277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3</a:t>
            </a:r>
            <a:r>
              <a:rPr lang="en-US" altLang="pt-BR" sz="3200" dirty="0" smtClean="0">
                <a:solidFill>
                  <a:schemeClr val="tx1"/>
                </a:solidFill>
              </a:rPr>
              <a:t>. </a:t>
            </a:r>
            <a:r>
              <a:rPr lang="pt-BR" altLang="pt-BR" sz="3200" dirty="0" smtClean="0">
                <a:solidFill>
                  <a:schemeClr val="tx1"/>
                </a:solidFill>
              </a:rPr>
              <a:t>FUNCIONALIDADES</a:t>
            </a: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556792"/>
            <a:ext cx="665148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2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 </a:t>
            </a:r>
            <a:r>
              <a:rPr lang="pt-BR" altLang="pt-BR" sz="3200" dirty="0" smtClean="0">
                <a:solidFill>
                  <a:schemeClr val="tx1"/>
                </a:solidFill>
              </a:rPr>
              <a:t>TIPOS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800" dirty="0">
                <a:solidFill>
                  <a:schemeClr val="tx1"/>
                </a:solidFill>
              </a:rPr>
              <a:t>Existem basicamente quatro tipos populares de sistemas </a:t>
            </a:r>
            <a:r>
              <a:rPr lang="pt-BR" sz="2800" dirty="0" smtClean="0">
                <a:solidFill>
                  <a:schemeClr val="tx1"/>
                </a:solidFill>
              </a:rPr>
              <a:t>operacionais:</a:t>
            </a:r>
          </a:p>
          <a:p>
            <a:pPr lvl="1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pt-BR" sz="2600" b="1" dirty="0">
                <a:solidFill>
                  <a:schemeClr val="tx1"/>
                </a:solidFill>
              </a:rPr>
              <a:t>Unix</a:t>
            </a:r>
          </a:p>
          <a:p>
            <a:pPr lvl="2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Um dos primeiros sistemas operacionais portáveis</a:t>
            </a:r>
          </a:p>
          <a:p>
            <a:pPr lvl="1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pt-BR" sz="2600" b="1" dirty="0">
                <a:solidFill>
                  <a:schemeClr val="tx1"/>
                </a:solidFill>
              </a:rPr>
              <a:t>Linux</a:t>
            </a:r>
          </a:p>
          <a:p>
            <a:pPr lvl="2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Sistema operacional sobre licença GPL com diversas distribuições</a:t>
            </a:r>
          </a:p>
          <a:p>
            <a:pPr lvl="1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pt-BR" sz="2600" b="1" dirty="0">
                <a:solidFill>
                  <a:schemeClr val="tx1"/>
                </a:solidFill>
              </a:rPr>
              <a:t>Windows</a:t>
            </a:r>
          </a:p>
          <a:p>
            <a:pPr lvl="2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Sistema Operacional comercial amplamente utilizado</a:t>
            </a:r>
          </a:p>
          <a:p>
            <a:pPr lvl="1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pt-BR" sz="2600" b="1" dirty="0">
                <a:solidFill>
                  <a:schemeClr val="tx1"/>
                </a:solidFill>
              </a:rPr>
              <a:t>MAC OS</a:t>
            </a:r>
          </a:p>
          <a:p>
            <a:pPr lvl="2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Sistema Operacional desenvolvido para dispositivos </a:t>
            </a:r>
            <a:r>
              <a:rPr lang="pt-BR" sz="2400" dirty="0" err="1">
                <a:solidFill>
                  <a:schemeClr val="tx1"/>
                </a:solidFill>
              </a:rPr>
              <a:t>apple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464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 </a:t>
            </a:r>
            <a:r>
              <a:rPr lang="pt-BR" altLang="pt-BR" sz="3200" dirty="0" smtClean="0">
                <a:solidFill>
                  <a:schemeClr val="tx1"/>
                </a:solidFill>
              </a:rPr>
              <a:t>TIPOS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600" b="1" dirty="0" smtClean="0">
                <a:solidFill>
                  <a:schemeClr val="tx1"/>
                </a:solidFill>
              </a:rPr>
              <a:t> Unix</a:t>
            </a:r>
          </a:p>
          <a:p>
            <a:pPr marL="857250" lvl="2" indent="-4572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tx1"/>
                </a:solidFill>
              </a:rPr>
              <a:t>Desenvolvido em 1971 para ser usado no minicomputador DEC;</a:t>
            </a:r>
          </a:p>
          <a:p>
            <a:pPr marL="857250" lvl="2" indent="-4572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tx1"/>
                </a:solidFill>
              </a:rPr>
              <a:t>Sistema baseado em caracteres com interface em linha de comando;</a:t>
            </a:r>
          </a:p>
          <a:p>
            <a:pPr marL="857250" lvl="2" indent="-4572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tx1"/>
                </a:solidFill>
              </a:rPr>
              <a:t>Não é ligado a nenhuma </a:t>
            </a:r>
            <a:r>
              <a:rPr lang="pt-BR" sz="2600" dirty="0" smtClean="0">
                <a:solidFill>
                  <a:schemeClr val="tx1"/>
                </a:solidFill>
              </a:rPr>
              <a:t>família </a:t>
            </a:r>
            <a:r>
              <a:rPr lang="pt-BR" sz="2600" dirty="0">
                <a:solidFill>
                  <a:schemeClr val="tx1"/>
                </a:solidFill>
              </a:rPr>
              <a:t>de processadores. Roda em praticamente qualquer tipo de computador de qualquer fabricante</a:t>
            </a:r>
          </a:p>
          <a:p>
            <a:pPr marL="857250" lvl="2" indent="-4572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tx1"/>
                </a:solidFill>
              </a:rPr>
              <a:t>Principal sistema operacional utilizado em servidores de Internet. Manipula facilmente muitos usuários ao mesmo tempo</a:t>
            </a:r>
          </a:p>
        </p:txBody>
      </p:sp>
    </p:spTree>
    <p:extLst>
      <p:ext uri="{BB962C8B-B14F-4D97-AF65-F5344CB8AC3E}">
        <p14:creationId xmlns:p14="http://schemas.microsoft.com/office/powerpoint/2010/main" val="1303787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 </a:t>
            </a:r>
            <a:r>
              <a:rPr lang="pt-BR" altLang="pt-BR" sz="3200" dirty="0" smtClean="0">
                <a:solidFill>
                  <a:schemeClr val="tx1"/>
                </a:solidFill>
              </a:rPr>
              <a:t>TIPOS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600" b="1" dirty="0" smtClean="0">
                <a:solidFill>
                  <a:schemeClr val="tx1"/>
                </a:solidFill>
              </a:rPr>
              <a:t> Linux</a:t>
            </a:r>
          </a:p>
          <a:p>
            <a:pPr marL="857250" lvl="2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tx1"/>
                </a:solidFill>
              </a:rPr>
              <a:t>Mais estável que o Windows</a:t>
            </a:r>
          </a:p>
          <a:p>
            <a:pPr marL="857250" lvl="2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tx1"/>
                </a:solidFill>
              </a:rPr>
              <a:t>Usa interface de linha de comando, mas muitas companhias criaram interface gráfica para esse sistema</a:t>
            </a:r>
          </a:p>
          <a:p>
            <a:pPr marL="857250" lvl="2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tx1"/>
                </a:solidFill>
              </a:rPr>
              <a:t>Conceito de fonte aberta: O código-fonte é livre. Assim os usuários podem baixar, modificar e distribuir o </a:t>
            </a:r>
            <a:r>
              <a:rPr lang="pt-BR" sz="2600" dirty="0" smtClean="0">
                <a:solidFill>
                  <a:schemeClr val="tx1"/>
                </a:solidFill>
              </a:rPr>
              <a:t>software;</a:t>
            </a:r>
          </a:p>
        </p:txBody>
      </p:sp>
    </p:spTree>
    <p:extLst>
      <p:ext uri="{BB962C8B-B14F-4D97-AF65-F5344CB8AC3E}">
        <p14:creationId xmlns:p14="http://schemas.microsoft.com/office/powerpoint/2010/main" val="2527736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 </a:t>
            </a:r>
            <a:r>
              <a:rPr lang="pt-BR" altLang="pt-BR" sz="3200" dirty="0" smtClean="0">
                <a:solidFill>
                  <a:schemeClr val="tx1"/>
                </a:solidFill>
              </a:rPr>
              <a:t>TIPOS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800" b="1" dirty="0" smtClean="0">
                <a:solidFill>
                  <a:schemeClr val="tx1"/>
                </a:solidFill>
              </a:rPr>
              <a:t> Linux</a:t>
            </a:r>
          </a:p>
          <a:p>
            <a:pPr marL="857250" lvl="2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600" b="1" dirty="0" smtClean="0">
                <a:solidFill>
                  <a:schemeClr val="tx1"/>
                </a:solidFill>
              </a:rPr>
              <a:t>Versões </a:t>
            </a:r>
            <a:r>
              <a:rPr lang="pt-BR" sz="2600" b="1" dirty="0">
                <a:solidFill>
                  <a:schemeClr val="tx1"/>
                </a:solidFill>
              </a:rPr>
              <a:t>diversas: </a:t>
            </a:r>
            <a:r>
              <a:rPr lang="pt-BR" sz="2400" dirty="0">
                <a:solidFill>
                  <a:schemeClr val="tx1"/>
                </a:solidFill>
              </a:rPr>
              <a:t>Conectiva (braço brasileiro da </a:t>
            </a:r>
            <a:r>
              <a:rPr lang="pt-BR" sz="2400" dirty="0" err="1">
                <a:solidFill>
                  <a:schemeClr val="tx1"/>
                </a:solidFill>
              </a:rPr>
              <a:t>Mandriva</a:t>
            </a:r>
            <a:r>
              <a:rPr lang="pt-BR" sz="2400" dirty="0">
                <a:solidFill>
                  <a:schemeClr val="tx1"/>
                </a:solidFill>
              </a:rPr>
              <a:t>), </a:t>
            </a:r>
            <a:r>
              <a:rPr lang="pt-BR" sz="2400" dirty="0" err="1">
                <a:solidFill>
                  <a:schemeClr val="tx1"/>
                </a:solidFill>
              </a:rPr>
              <a:t>Kurumin</a:t>
            </a:r>
            <a:r>
              <a:rPr lang="pt-BR" sz="2400" dirty="0">
                <a:solidFill>
                  <a:schemeClr val="tx1"/>
                </a:solidFill>
              </a:rPr>
              <a:t> (brasileira), Debian BR CDD (brasileira), Debian, </a:t>
            </a:r>
            <a:r>
              <a:rPr lang="pt-BR" sz="2400" dirty="0" err="1">
                <a:solidFill>
                  <a:schemeClr val="tx1"/>
                </a:solidFill>
              </a:rPr>
              <a:t>Fedora</a:t>
            </a:r>
            <a:r>
              <a:rPr lang="pt-BR" sz="2400" dirty="0">
                <a:solidFill>
                  <a:schemeClr val="tx1"/>
                </a:solidFill>
              </a:rPr>
              <a:t>, </a:t>
            </a:r>
            <a:r>
              <a:rPr lang="pt-BR" sz="2400" dirty="0" err="1">
                <a:solidFill>
                  <a:schemeClr val="tx1"/>
                </a:solidFill>
              </a:rPr>
              <a:t>Gentoo</a:t>
            </a:r>
            <a:r>
              <a:rPr lang="pt-BR" sz="2400" dirty="0">
                <a:solidFill>
                  <a:schemeClr val="tx1"/>
                </a:solidFill>
              </a:rPr>
              <a:t>, </a:t>
            </a:r>
            <a:r>
              <a:rPr lang="pt-BR" sz="2400" dirty="0" err="1">
                <a:solidFill>
                  <a:schemeClr val="tx1"/>
                </a:solidFill>
              </a:rPr>
              <a:t>Knoppix</a:t>
            </a:r>
            <a:r>
              <a:rPr lang="pt-BR" sz="2400" dirty="0">
                <a:solidFill>
                  <a:schemeClr val="tx1"/>
                </a:solidFill>
              </a:rPr>
              <a:t>, </a:t>
            </a:r>
            <a:r>
              <a:rPr lang="pt-BR" sz="2400" dirty="0" err="1">
                <a:solidFill>
                  <a:schemeClr val="tx1"/>
                </a:solidFill>
              </a:rPr>
              <a:t>Mandriva</a:t>
            </a:r>
            <a:r>
              <a:rPr lang="pt-BR" sz="2400" dirty="0">
                <a:solidFill>
                  <a:schemeClr val="tx1"/>
                </a:solidFill>
              </a:rPr>
              <a:t>, </a:t>
            </a:r>
            <a:r>
              <a:rPr lang="pt-BR" sz="2400" dirty="0" err="1">
                <a:solidFill>
                  <a:schemeClr val="tx1"/>
                </a:solidFill>
              </a:rPr>
              <a:t>Red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Hat</a:t>
            </a:r>
            <a:r>
              <a:rPr lang="pt-BR" sz="2400" dirty="0">
                <a:solidFill>
                  <a:schemeClr val="tx1"/>
                </a:solidFill>
              </a:rPr>
              <a:t>, </a:t>
            </a:r>
            <a:r>
              <a:rPr lang="pt-BR" sz="2400" dirty="0" err="1">
                <a:solidFill>
                  <a:schemeClr val="tx1"/>
                </a:solidFill>
              </a:rPr>
              <a:t>Slackware</a:t>
            </a:r>
            <a:r>
              <a:rPr lang="pt-BR" sz="2400" dirty="0">
                <a:solidFill>
                  <a:schemeClr val="tx1"/>
                </a:solidFill>
              </a:rPr>
              <a:t>, SUSE, </a:t>
            </a:r>
            <a:r>
              <a:rPr lang="pt-BR" sz="2400" dirty="0" err="1">
                <a:solidFill>
                  <a:schemeClr val="tx1"/>
                </a:solidFill>
              </a:rPr>
              <a:t>Ubuntu</a:t>
            </a:r>
            <a:r>
              <a:rPr lang="pt-BR" sz="2400" dirty="0">
                <a:solidFill>
                  <a:schemeClr val="tx1"/>
                </a:solidFill>
              </a:rPr>
              <a:t>, </a:t>
            </a:r>
            <a:r>
              <a:rPr lang="pt-BR" sz="2400" dirty="0" err="1">
                <a:solidFill>
                  <a:schemeClr val="tx1"/>
                </a:solidFill>
              </a:rPr>
              <a:t>Yellow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Dog</a:t>
            </a:r>
            <a:r>
              <a:rPr lang="pt-BR" sz="2400" dirty="0">
                <a:solidFill>
                  <a:schemeClr val="tx1"/>
                </a:solidFill>
              </a:rPr>
              <a:t> Linux (para Mac);</a:t>
            </a:r>
          </a:p>
          <a:p>
            <a:pPr marL="857250" lvl="2" indent="-4572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600" dirty="0" smtClean="0">
                <a:solidFill>
                  <a:schemeClr val="tx1"/>
                </a:solidFill>
              </a:rPr>
              <a:t>O </a:t>
            </a:r>
            <a:r>
              <a:rPr lang="pt-BR" sz="2600" dirty="0">
                <a:solidFill>
                  <a:schemeClr val="tx1"/>
                </a:solidFill>
              </a:rPr>
              <a:t>Linux adota a GPL, uma licença livre que aliado a diversos outros softwares livres, como o KDE, o GNOME, o Apache, o Firefox, os softwares do sistema GNU e o OpenOffice.org, o Linux pode formar um ambiente moderno, seguro e estável para desktops, servidores e sistemas </a:t>
            </a:r>
            <a:r>
              <a:rPr lang="pt-BR" sz="2600" dirty="0" smtClean="0">
                <a:solidFill>
                  <a:schemeClr val="tx1"/>
                </a:solidFill>
              </a:rPr>
              <a:t>embarcados.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143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8281292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1</a:t>
            </a:r>
            <a:r>
              <a:rPr lang="en-US" altLang="pt-BR" sz="3200" dirty="0" smtClean="0">
                <a:solidFill>
                  <a:schemeClr val="tx1"/>
                </a:solidFill>
              </a:rPr>
              <a:t>. </a:t>
            </a:r>
            <a:r>
              <a:rPr lang="pt-BR" altLang="pt-BR" sz="3200" dirty="0" smtClean="0">
                <a:solidFill>
                  <a:schemeClr val="tx1"/>
                </a:solidFill>
              </a:rPr>
              <a:t>O QUE É O SISTEMA OPERACIONAL?</a:t>
            </a: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Camada de </a:t>
            </a:r>
            <a:r>
              <a:rPr lang="pt-BR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software</a:t>
            </a: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localizada entre os aplicativos e programas utilitários e o </a:t>
            </a:r>
            <a:r>
              <a:rPr lang="pt-BR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Hardware</a:t>
            </a:r>
            <a:endParaRPr lang="pt-BR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101378" name="Picture 2" descr="Resultado de imagem para sistemas operacionais camad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060848"/>
            <a:ext cx="3096344" cy="401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280" y="2636912"/>
            <a:ext cx="1609725" cy="3771900"/>
          </a:xfrm>
          <a:prstGeom prst="rect">
            <a:avLst/>
          </a:prstGeom>
        </p:spPr>
      </p:pic>
      <p:sp>
        <p:nvSpPr>
          <p:cNvPr id="3" name="Seta para a direita 2"/>
          <p:cNvSpPr/>
          <p:nvPr/>
        </p:nvSpPr>
        <p:spPr>
          <a:xfrm>
            <a:off x="6516216" y="3501008"/>
            <a:ext cx="648072" cy="720080"/>
          </a:xfrm>
          <a:prstGeom prst="rightArrow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6"/>
          <a:srcRect l="34935" t="16451" r="2727" b="2857"/>
          <a:stretch/>
        </p:blipFill>
        <p:spPr>
          <a:xfrm>
            <a:off x="395536" y="3789040"/>
            <a:ext cx="2666459" cy="2588688"/>
          </a:xfrm>
          <a:prstGeom prst="rect">
            <a:avLst/>
          </a:prstGeom>
        </p:spPr>
      </p:pic>
      <p:sp>
        <p:nvSpPr>
          <p:cNvPr id="9" name="Seta para a direita 8"/>
          <p:cNvSpPr/>
          <p:nvPr/>
        </p:nvSpPr>
        <p:spPr>
          <a:xfrm rot="10800000">
            <a:off x="2915816" y="5229200"/>
            <a:ext cx="648072" cy="720080"/>
          </a:xfrm>
          <a:prstGeom prst="rightArrow">
            <a:avLst/>
          </a:prstGeom>
          <a:solidFill>
            <a:schemeClr val="accent3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702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 </a:t>
            </a:r>
            <a:r>
              <a:rPr lang="pt-BR" altLang="pt-BR" sz="3200" dirty="0" smtClean="0">
                <a:solidFill>
                  <a:schemeClr val="tx1"/>
                </a:solidFill>
              </a:rPr>
              <a:t>TIPOS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800" b="1" dirty="0" smtClean="0">
                <a:solidFill>
                  <a:schemeClr val="tx1"/>
                </a:solidFill>
              </a:rPr>
              <a:t> MAC - OS</a:t>
            </a:r>
          </a:p>
          <a:p>
            <a:pPr marL="857250" lvl="2" indent="-4572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600" dirty="0" smtClean="0">
                <a:solidFill>
                  <a:schemeClr val="tx1"/>
                </a:solidFill>
              </a:rPr>
              <a:t>Projetado </a:t>
            </a:r>
            <a:r>
              <a:rPr lang="pt-BR" sz="2600" dirty="0">
                <a:solidFill>
                  <a:schemeClr val="tx1"/>
                </a:solidFill>
              </a:rPr>
              <a:t>para o computador Macintosh;</a:t>
            </a:r>
          </a:p>
          <a:p>
            <a:pPr marL="857250" lvl="2" indent="-4572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tx1"/>
                </a:solidFill>
              </a:rPr>
              <a:t>Primeira GUI bem-sucedida comercialmente. Serviu como modelo para o Windows e outros produtos GUI desenvolvidos a partir de então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898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 </a:t>
            </a:r>
            <a:r>
              <a:rPr lang="pt-BR" altLang="pt-BR" sz="3200" dirty="0" smtClean="0">
                <a:solidFill>
                  <a:schemeClr val="tx1"/>
                </a:solidFill>
              </a:rPr>
              <a:t>TIPOS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800" b="1" dirty="0" smtClean="0">
                <a:solidFill>
                  <a:schemeClr val="tx1"/>
                </a:solidFill>
              </a:rPr>
              <a:t> Família Microsoft</a:t>
            </a:r>
          </a:p>
          <a:p>
            <a:pPr marL="857250" lvl="2" indent="-457200" algn="just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pt-BR" sz="2600" dirty="0" smtClean="0">
                <a:solidFill>
                  <a:schemeClr val="tx1"/>
                </a:solidFill>
              </a:rPr>
              <a:t>MS – DOS:</a:t>
            </a:r>
            <a:endParaRPr lang="pt-BR" sz="2600" dirty="0">
              <a:solidFill>
                <a:schemeClr val="tx1"/>
              </a:solidFill>
            </a:endParaRPr>
          </a:p>
          <a:p>
            <a:pPr marL="1314450" lvl="3" indent="-4572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tx1"/>
                </a:solidFill>
              </a:rPr>
              <a:t>Uso de interface de linha de </a:t>
            </a:r>
            <a:r>
              <a:rPr lang="pt-BR" sz="2600" dirty="0" smtClean="0">
                <a:solidFill>
                  <a:schemeClr val="tx1"/>
                </a:solidFill>
              </a:rPr>
              <a:t>comando;</a:t>
            </a:r>
            <a:endParaRPr lang="pt-BR" sz="2600" dirty="0">
              <a:solidFill>
                <a:schemeClr val="tx1"/>
              </a:solidFill>
            </a:endParaRPr>
          </a:p>
          <a:p>
            <a:pPr marL="1314450" lvl="3" indent="-4572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tx1"/>
                </a:solidFill>
              </a:rPr>
              <a:t>Amplamente </a:t>
            </a:r>
            <a:r>
              <a:rPr lang="pt-BR" sz="2600" dirty="0" smtClean="0">
                <a:solidFill>
                  <a:schemeClr val="tx1"/>
                </a:solidFill>
              </a:rPr>
              <a:t>substituído </a:t>
            </a:r>
            <a:r>
              <a:rPr lang="pt-BR" sz="2600" dirty="0">
                <a:solidFill>
                  <a:schemeClr val="tx1"/>
                </a:solidFill>
              </a:rPr>
              <a:t>por interfaces </a:t>
            </a:r>
            <a:r>
              <a:rPr lang="pt-BR" sz="2600" dirty="0" smtClean="0">
                <a:solidFill>
                  <a:schemeClr val="tx1"/>
                </a:solidFill>
              </a:rPr>
              <a:t>gráficas;</a:t>
            </a:r>
            <a:endParaRPr lang="pt-BR" sz="2600" dirty="0">
              <a:solidFill>
                <a:schemeClr val="tx1"/>
              </a:solidFill>
            </a:endParaRPr>
          </a:p>
          <a:p>
            <a:pPr marL="1314450" lvl="3" indent="-4572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tx1"/>
                </a:solidFill>
              </a:rPr>
              <a:t>Não é </a:t>
            </a:r>
            <a:r>
              <a:rPr lang="pt-BR" sz="2600" dirty="0" smtClean="0">
                <a:solidFill>
                  <a:schemeClr val="tx1"/>
                </a:solidFill>
              </a:rPr>
              <a:t>amigável.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386" y="3696943"/>
            <a:ext cx="4418062" cy="273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0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 </a:t>
            </a:r>
            <a:r>
              <a:rPr lang="pt-BR" altLang="pt-BR" sz="3200" dirty="0" smtClean="0">
                <a:solidFill>
                  <a:schemeClr val="tx1"/>
                </a:solidFill>
              </a:rPr>
              <a:t>TIPOS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800" b="1" dirty="0" smtClean="0">
                <a:solidFill>
                  <a:schemeClr val="tx1"/>
                </a:solidFill>
              </a:rPr>
              <a:t> Família Microsoft</a:t>
            </a:r>
          </a:p>
          <a:p>
            <a:pPr marL="857250" lvl="2" indent="-457200" algn="just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pt-BR" sz="2600" dirty="0" smtClean="0">
                <a:solidFill>
                  <a:schemeClr val="tx1"/>
                </a:solidFill>
              </a:rPr>
              <a:t>Microsoft Windows:</a:t>
            </a:r>
            <a:endParaRPr lang="pt-BR" sz="2600" dirty="0">
              <a:solidFill>
                <a:schemeClr val="tx1"/>
              </a:solidFill>
            </a:endParaRPr>
          </a:p>
          <a:p>
            <a:pPr marL="1314450" lvl="3" indent="-4572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tx1"/>
                </a:solidFill>
              </a:rPr>
              <a:t>Iniciou-se como um ambiente operacional para o MSDOS;</a:t>
            </a:r>
          </a:p>
          <a:p>
            <a:pPr marL="1314450" lvl="3" indent="-4572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tx1"/>
                </a:solidFill>
              </a:rPr>
              <a:t>Não era um sistema operacional completo; necessitava do MS-DOS;</a:t>
            </a:r>
          </a:p>
          <a:p>
            <a:pPr marL="1314450" lvl="3" indent="-4572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tx1"/>
                </a:solidFill>
              </a:rPr>
              <a:t>Usa uma interface gráfica;</a:t>
            </a:r>
          </a:p>
          <a:p>
            <a:pPr marL="1314450" lvl="3" indent="-4572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tx1"/>
                </a:solidFill>
              </a:rPr>
              <a:t>Os usuários podem usar os comandos e a interface do DOS;</a:t>
            </a:r>
          </a:p>
          <a:p>
            <a:pPr marL="1314450" lvl="3" indent="-4572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tx1"/>
                </a:solidFill>
              </a:rPr>
              <a:t>Agora é uma família completa de sistemas </a:t>
            </a:r>
            <a:r>
              <a:rPr lang="pt-BR" sz="2600" dirty="0" smtClean="0">
                <a:solidFill>
                  <a:schemeClr val="tx1"/>
                </a:solidFill>
              </a:rPr>
              <a:t>operacionais.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482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pt-BR" altLang="pt-BR" sz="3200" dirty="0" smtClean="0">
                <a:solidFill>
                  <a:schemeClr val="tx1"/>
                </a:solidFill>
              </a:rPr>
              <a:t>HISTÓRICO DOS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600" b="1" dirty="0">
                <a:solidFill>
                  <a:schemeClr val="tx1"/>
                </a:solidFill>
              </a:rPr>
              <a:t>1º computador:</a:t>
            </a:r>
          </a:p>
          <a:p>
            <a:pPr lvl="1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Máquina analítica de Charles Babbage (1792-1871);</a:t>
            </a:r>
          </a:p>
          <a:p>
            <a:pPr algn="just">
              <a:spcBef>
                <a:spcPts val="1200"/>
              </a:spcBef>
            </a:pPr>
            <a:r>
              <a:rPr lang="pt-BR" sz="2600" b="1" u="sng" dirty="0">
                <a:solidFill>
                  <a:schemeClr val="tx1"/>
                </a:solidFill>
              </a:rPr>
              <a:t>Primeira Geração </a:t>
            </a:r>
            <a:r>
              <a:rPr lang="pt-BR" sz="2600" b="1" dirty="0">
                <a:solidFill>
                  <a:schemeClr val="tx1"/>
                </a:solidFill>
              </a:rPr>
              <a:t>(1945-1955):</a:t>
            </a:r>
          </a:p>
          <a:p>
            <a:pPr lvl="1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Válvulas e painéis;</a:t>
            </a:r>
          </a:p>
          <a:p>
            <a:pPr algn="just">
              <a:spcBef>
                <a:spcPts val="1200"/>
              </a:spcBef>
            </a:pPr>
            <a:r>
              <a:rPr lang="pt-BR" sz="2600" b="1" u="sng" dirty="0">
                <a:solidFill>
                  <a:schemeClr val="tx1"/>
                </a:solidFill>
              </a:rPr>
              <a:t>Segunda Geração </a:t>
            </a:r>
            <a:r>
              <a:rPr lang="pt-BR" sz="2600" b="1" dirty="0">
                <a:solidFill>
                  <a:schemeClr val="tx1"/>
                </a:solidFill>
              </a:rPr>
              <a:t>(1956-1965):</a:t>
            </a:r>
          </a:p>
          <a:p>
            <a:pPr lvl="1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Transistores e Sistemas Batch;</a:t>
            </a:r>
          </a:p>
          <a:p>
            <a:pPr algn="just">
              <a:spcBef>
                <a:spcPts val="1200"/>
              </a:spcBef>
            </a:pPr>
            <a:r>
              <a:rPr lang="pt-BR" sz="2600" b="1" u="sng" dirty="0">
                <a:solidFill>
                  <a:schemeClr val="tx1"/>
                </a:solidFill>
              </a:rPr>
              <a:t>Terceira </a:t>
            </a:r>
            <a:r>
              <a:rPr lang="pt-BR" sz="2600" b="1" u="sng" dirty="0" smtClean="0">
                <a:solidFill>
                  <a:schemeClr val="tx1"/>
                </a:solidFill>
              </a:rPr>
              <a:t>Geração </a:t>
            </a:r>
            <a:r>
              <a:rPr lang="pt-BR" sz="2600" b="1" dirty="0" smtClean="0">
                <a:solidFill>
                  <a:schemeClr val="tx1"/>
                </a:solidFill>
              </a:rPr>
              <a:t>(</a:t>
            </a:r>
            <a:r>
              <a:rPr lang="pt-BR" sz="2600" b="1" dirty="0">
                <a:solidFill>
                  <a:schemeClr val="tx1"/>
                </a:solidFill>
              </a:rPr>
              <a:t>1966-1980):</a:t>
            </a:r>
          </a:p>
          <a:p>
            <a:pPr lvl="1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Circuitos Integrados e Multiprogramação;</a:t>
            </a:r>
          </a:p>
          <a:p>
            <a:pPr algn="just">
              <a:spcBef>
                <a:spcPts val="1200"/>
              </a:spcBef>
            </a:pPr>
            <a:r>
              <a:rPr lang="pt-BR" sz="2600" b="1" u="sng" dirty="0">
                <a:solidFill>
                  <a:schemeClr val="tx1"/>
                </a:solidFill>
              </a:rPr>
              <a:t>Quarta </a:t>
            </a:r>
            <a:r>
              <a:rPr lang="pt-BR" sz="2600" b="1" u="sng" dirty="0" smtClean="0">
                <a:solidFill>
                  <a:schemeClr val="tx1"/>
                </a:solidFill>
              </a:rPr>
              <a:t>Geração </a:t>
            </a:r>
            <a:r>
              <a:rPr lang="pt-BR" sz="2600" b="1" dirty="0" smtClean="0">
                <a:solidFill>
                  <a:schemeClr val="tx1"/>
                </a:solidFill>
              </a:rPr>
              <a:t>(</a:t>
            </a:r>
            <a:r>
              <a:rPr lang="pt-BR" sz="2600" b="1" dirty="0">
                <a:solidFill>
                  <a:schemeClr val="tx1"/>
                </a:solidFill>
              </a:rPr>
              <a:t>1981-1990):</a:t>
            </a:r>
          </a:p>
          <a:p>
            <a:pPr lvl="1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Computadores Pessoais;</a:t>
            </a:r>
          </a:p>
          <a:p>
            <a:pPr algn="just">
              <a:spcBef>
                <a:spcPts val="1200"/>
              </a:spcBef>
            </a:pPr>
            <a:r>
              <a:rPr lang="pt-BR" sz="2600" b="1" u="sng" dirty="0">
                <a:solidFill>
                  <a:schemeClr val="tx1"/>
                </a:solidFill>
              </a:rPr>
              <a:t>Quinta Geração </a:t>
            </a:r>
            <a:r>
              <a:rPr lang="pt-BR" sz="2600" b="1" dirty="0">
                <a:solidFill>
                  <a:schemeClr val="tx1"/>
                </a:solidFill>
              </a:rPr>
              <a:t>(1991- 20??):</a:t>
            </a:r>
          </a:p>
          <a:p>
            <a:pPr lvl="1" algn="just"/>
            <a:r>
              <a:rPr lang="pt-BR" sz="2400" dirty="0">
                <a:solidFill>
                  <a:schemeClr val="tx1"/>
                </a:solidFill>
              </a:rPr>
              <a:t>Atualidade;  Sistemas Móveis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90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pt-BR" altLang="pt-BR" sz="3200" dirty="0" smtClean="0">
                <a:solidFill>
                  <a:schemeClr val="tx1"/>
                </a:solidFill>
              </a:rPr>
              <a:t>HISTÓRICO DOS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600" b="1" u="sng" dirty="0" smtClean="0">
                <a:solidFill>
                  <a:schemeClr val="tx1"/>
                </a:solidFill>
              </a:rPr>
              <a:t>Primeira </a:t>
            </a:r>
            <a:r>
              <a:rPr lang="pt-BR" sz="2600" b="1" u="sng" dirty="0">
                <a:solidFill>
                  <a:schemeClr val="tx1"/>
                </a:solidFill>
              </a:rPr>
              <a:t>Geração </a:t>
            </a:r>
            <a:r>
              <a:rPr lang="pt-BR" sz="2600" b="1" dirty="0">
                <a:solidFill>
                  <a:schemeClr val="tx1"/>
                </a:solidFill>
              </a:rPr>
              <a:t>(</a:t>
            </a:r>
            <a:r>
              <a:rPr lang="pt-BR" sz="2600" b="1" dirty="0" smtClean="0">
                <a:solidFill>
                  <a:schemeClr val="tx1"/>
                </a:solidFill>
              </a:rPr>
              <a:t>1945-1955 - Válvulas):</a:t>
            </a:r>
            <a:endParaRPr lang="pt-BR" sz="2600" b="1" dirty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r>
              <a:rPr lang="pt-BR" sz="2200" dirty="0">
                <a:solidFill>
                  <a:schemeClr val="tx1"/>
                </a:solidFill>
              </a:rPr>
              <a:t>Programação através de chaves;</a:t>
            </a:r>
          </a:p>
          <a:p>
            <a:pPr lvl="1" algn="just">
              <a:spcBef>
                <a:spcPts val="600"/>
              </a:spcBef>
            </a:pPr>
            <a:r>
              <a:rPr lang="pt-BR" sz="2200" dirty="0">
                <a:solidFill>
                  <a:schemeClr val="tx1"/>
                </a:solidFill>
              </a:rPr>
              <a:t>Inexistência de linguagens ou SO.;</a:t>
            </a:r>
          </a:p>
          <a:p>
            <a:pPr lvl="1" algn="just">
              <a:spcBef>
                <a:spcPts val="600"/>
              </a:spcBef>
            </a:pPr>
            <a:r>
              <a:rPr lang="pt-BR" sz="2200" dirty="0">
                <a:solidFill>
                  <a:schemeClr val="tx1"/>
                </a:solidFill>
              </a:rPr>
              <a:t>Toda a atividade é </a:t>
            </a:r>
            <a:r>
              <a:rPr lang="pt-BR" sz="2200" dirty="0" smtClean="0">
                <a:solidFill>
                  <a:schemeClr val="tx1"/>
                </a:solidFill>
              </a:rPr>
              <a:t>sequencial;</a:t>
            </a:r>
          </a:p>
          <a:p>
            <a:pPr lvl="1" algn="just">
              <a:spcBef>
                <a:spcPts val="60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r>
              <a:rPr lang="pt-BR" sz="2600" b="1" u="sng" dirty="0" smtClean="0">
                <a:solidFill>
                  <a:schemeClr val="tx1"/>
                </a:solidFill>
              </a:rPr>
              <a:t>Segunda </a:t>
            </a:r>
            <a:r>
              <a:rPr lang="pt-BR" sz="2600" b="1" u="sng" dirty="0">
                <a:solidFill>
                  <a:schemeClr val="tx1"/>
                </a:solidFill>
              </a:rPr>
              <a:t>Geração </a:t>
            </a:r>
            <a:r>
              <a:rPr lang="pt-BR" sz="2600" b="1" dirty="0">
                <a:solidFill>
                  <a:schemeClr val="tx1"/>
                </a:solidFill>
              </a:rPr>
              <a:t>(</a:t>
            </a:r>
            <a:r>
              <a:rPr lang="pt-BR" sz="2600" b="1" dirty="0" smtClean="0">
                <a:solidFill>
                  <a:schemeClr val="tx1"/>
                </a:solidFill>
              </a:rPr>
              <a:t>1956-1965</a:t>
            </a:r>
            <a:r>
              <a:rPr lang="pt-BR" sz="2600" b="1" dirty="0">
                <a:solidFill>
                  <a:schemeClr val="tx1"/>
                </a:solidFill>
              </a:rPr>
              <a:t> - Transistores</a:t>
            </a:r>
            <a:r>
              <a:rPr lang="pt-BR" sz="2600" b="1" dirty="0" smtClean="0">
                <a:solidFill>
                  <a:schemeClr val="tx1"/>
                </a:solidFill>
              </a:rPr>
              <a:t>):</a:t>
            </a:r>
            <a:endParaRPr lang="pt-BR" sz="2600" b="1" dirty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r>
              <a:rPr lang="pt-BR" sz="2200" dirty="0">
                <a:solidFill>
                  <a:schemeClr val="tx1"/>
                </a:solidFill>
              </a:rPr>
              <a:t>IBM 1401 e 7094;</a:t>
            </a:r>
          </a:p>
          <a:p>
            <a:pPr lvl="1" algn="just">
              <a:spcBef>
                <a:spcPts val="600"/>
              </a:spcBef>
            </a:pPr>
            <a:r>
              <a:rPr lang="pt-BR" sz="2200" dirty="0">
                <a:solidFill>
                  <a:schemeClr val="tx1"/>
                </a:solidFill>
              </a:rPr>
              <a:t>Separação entre programação e operação;</a:t>
            </a:r>
          </a:p>
          <a:p>
            <a:pPr lvl="1" algn="just">
              <a:spcBef>
                <a:spcPts val="600"/>
              </a:spcBef>
            </a:pPr>
            <a:r>
              <a:rPr lang="pt-BR" sz="2200" dirty="0">
                <a:solidFill>
                  <a:schemeClr val="tx1"/>
                </a:solidFill>
              </a:rPr>
              <a:t>Execução batch de programas;</a:t>
            </a:r>
          </a:p>
          <a:p>
            <a:pPr lvl="1" algn="just">
              <a:spcBef>
                <a:spcPts val="600"/>
              </a:spcBef>
            </a:pPr>
            <a:r>
              <a:rPr lang="pt-BR" sz="2200" dirty="0">
                <a:solidFill>
                  <a:schemeClr val="tx1"/>
                </a:solidFill>
              </a:rPr>
              <a:t>Linguagens Fortran e Assembly;</a:t>
            </a:r>
          </a:p>
        </p:txBody>
      </p:sp>
    </p:spTree>
    <p:extLst>
      <p:ext uri="{BB962C8B-B14F-4D97-AF65-F5344CB8AC3E}">
        <p14:creationId xmlns:p14="http://schemas.microsoft.com/office/powerpoint/2010/main" val="3397317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pt-BR" altLang="pt-BR" sz="3200" dirty="0" smtClean="0">
                <a:solidFill>
                  <a:schemeClr val="tx1"/>
                </a:solidFill>
              </a:rPr>
              <a:t>HISTÓRICO DOS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600" b="1" u="sng" dirty="0" smtClean="0">
                <a:solidFill>
                  <a:schemeClr val="tx1"/>
                </a:solidFill>
              </a:rPr>
              <a:t>Segunda </a:t>
            </a:r>
            <a:r>
              <a:rPr lang="pt-BR" sz="2600" b="1" u="sng" dirty="0">
                <a:solidFill>
                  <a:schemeClr val="tx1"/>
                </a:solidFill>
              </a:rPr>
              <a:t>Geração </a:t>
            </a:r>
            <a:r>
              <a:rPr lang="pt-BR" sz="2600" b="1" dirty="0">
                <a:solidFill>
                  <a:schemeClr val="tx1"/>
                </a:solidFill>
              </a:rPr>
              <a:t>(</a:t>
            </a:r>
            <a:r>
              <a:rPr lang="pt-BR" sz="2600" b="1" dirty="0" smtClean="0">
                <a:solidFill>
                  <a:schemeClr val="tx1"/>
                </a:solidFill>
              </a:rPr>
              <a:t>1956-1965</a:t>
            </a:r>
            <a:r>
              <a:rPr lang="pt-BR" sz="2600" b="1" dirty="0">
                <a:solidFill>
                  <a:schemeClr val="tx1"/>
                </a:solidFill>
              </a:rPr>
              <a:t> - Transistores</a:t>
            </a:r>
            <a:r>
              <a:rPr lang="pt-BR" sz="2600" b="1" dirty="0" smtClean="0">
                <a:solidFill>
                  <a:schemeClr val="tx1"/>
                </a:solidFill>
              </a:rPr>
              <a:t>):</a:t>
            </a:r>
            <a:endParaRPr lang="pt-BR" sz="2600" b="1" dirty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r>
              <a:rPr lang="pt-BR" sz="2200" dirty="0">
                <a:solidFill>
                  <a:schemeClr val="tx1"/>
                </a:solidFill>
              </a:rPr>
              <a:t>IBM 1401 e 7094</a:t>
            </a:r>
            <a:r>
              <a:rPr lang="pt-BR" sz="2200" dirty="0" smtClean="0">
                <a:solidFill>
                  <a:schemeClr val="tx1"/>
                </a:solidFill>
              </a:rPr>
              <a:t>;</a:t>
            </a:r>
          </a:p>
          <a:p>
            <a:pPr lvl="1" algn="just">
              <a:spcBef>
                <a:spcPts val="60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lvl="1" algn="just">
              <a:spcBef>
                <a:spcPts val="0"/>
              </a:spcBef>
            </a:pPr>
            <a:r>
              <a:rPr lang="pt-BR" sz="2200" b="1" dirty="0">
                <a:solidFill>
                  <a:schemeClr val="tx1"/>
                </a:solidFill>
              </a:rPr>
              <a:t>Antigo sistema em </a:t>
            </a:r>
            <a:r>
              <a:rPr lang="pt-BR" sz="2200" b="1" dirty="0" smtClean="0">
                <a:solidFill>
                  <a:schemeClr val="tx1"/>
                </a:solidFill>
              </a:rPr>
              <a:t>lote:</a:t>
            </a:r>
            <a:endParaRPr lang="pt-BR" sz="2200" b="1" dirty="0">
              <a:solidFill>
                <a:schemeClr val="tx1"/>
              </a:solidFill>
            </a:endParaRPr>
          </a:p>
          <a:p>
            <a:pPr lvl="2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traz os cartões para o 1401</a:t>
            </a:r>
          </a:p>
          <a:p>
            <a:pPr lvl="2" algn="just">
              <a:spcBef>
                <a:spcPts val="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1401 lê </a:t>
            </a:r>
            <a:r>
              <a:rPr lang="pt-BR" sz="2200" dirty="0">
                <a:solidFill>
                  <a:schemeClr val="tx1"/>
                </a:solidFill>
              </a:rPr>
              <a:t>os cartões para a fita</a:t>
            </a:r>
          </a:p>
          <a:p>
            <a:pPr lvl="2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coloca a fita no 7094 que executa o processamento</a:t>
            </a:r>
          </a:p>
          <a:p>
            <a:pPr lvl="2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coloca a fita no 1401 que imprime a saída</a:t>
            </a:r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282654"/>
              </p:ext>
            </p:extLst>
          </p:nvPr>
        </p:nvGraphicFramePr>
        <p:xfrm>
          <a:off x="611188" y="2060848"/>
          <a:ext cx="7696200" cy="253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6" name="Image" r:id="rId5" imgW="10260317" imgH="3377778" progId="Photoshop.Image.6">
                  <p:embed/>
                </p:oleObj>
              </mc:Choice>
              <mc:Fallback>
                <p:oleObj name="Image" r:id="rId5" imgW="10260317" imgH="3377778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060848"/>
                        <a:ext cx="7696200" cy="253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6368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pt-BR" altLang="pt-BR" sz="3200" dirty="0" smtClean="0">
                <a:solidFill>
                  <a:schemeClr val="tx1"/>
                </a:solidFill>
              </a:rPr>
              <a:t>HISTÓRICO DOS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600" b="1" u="sng" dirty="0" smtClean="0">
                <a:solidFill>
                  <a:schemeClr val="tx1"/>
                </a:solidFill>
              </a:rPr>
              <a:t>Segunda </a:t>
            </a:r>
            <a:r>
              <a:rPr lang="pt-BR" sz="2600" b="1" u="sng" dirty="0">
                <a:solidFill>
                  <a:schemeClr val="tx1"/>
                </a:solidFill>
              </a:rPr>
              <a:t>Geração </a:t>
            </a:r>
            <a:r>
              <a:rPr lang="pt-BR" sz="2600" b="1" dirty="0">
                <a:solidFill>
                  <a:schemeClr val="tx1"/>
                </a:solidFill>
              </a:rPr>
              <a:t>(</a:t>
            </a:r>
            <a:r>
              <a:rPr lang="pt-BR" sz="2600" b="1" dirty="0" smtClean="0">
                <a:solidFill>
                  <a:schemeClr val="tx1"/>
                </a:solidFill>
              </a:rPr>
              <a:t>1956-1965</a:t>
            </a:r>
            <a:r>
              <a:rPr lang="pt-BR" sz="2600" b="1" dirty="0">
                <a:solidFill>
                  <a:schemeClr val="tx1"/>
                </a:solidFill>
              </a:rPr>
              <a:t> - Transistores</a:t>
            </a:r>
            <a:r>
              <a:rPr lang="pt-BR" sz="2600" b="1" dirty="0" smtClean="0">
                <a:solidFill>
                  <a:schemeClr val="tx1"/>
                </a:solidFill>
              </a:rPr>
              <a:t>):</a:t>
            </a:r>
            <a:endParaRPr lang="pt-BR" sz="2600" b="1" dirty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r>
              <a:rPr lang="pt-BR" sz="2200" dirty="0">
                <a:solidFill>
                  <a:schemeClr val="tx1"/>
                </a:solidFill>
              </a:rPr>
              <a:t>Estrutura de um </a:t>
            </a:r>
            <a:r>
              <a:rPr lang="pt-BR" sz="2200" dirty="0" err="1">
                <a:solidFill>
                  <a:schemeClr val="tx1"/>
                </a:solidFill>
              </a:rPr>
              <a:t>job</a:t>
            </a:r>
            <a:r>
              <a:rPr lang="pt-BR" sz="2200" dirty="0">
                <a:solidFill>
                  <a:schemeClr val="tx1"/>
                </a:solidFill>
              </a:rPr>
              <a:t> FMS típico – 2a. geração</a:t>
            </a:r>
          </a:p>
          <a:p>
            <a:pPr lvl="1" algn="just">
              <a:spcBef>
                <a:spcPts val="6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endParaRPr lang="pt-BR" sz="2200" dirty="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7625" y="5666011"/>
            <a:ext cx="8915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4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66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0066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+mn-lt"/>
              </a:defRPr>
            </a:lvl9pPr>
          </a:lstStyle>
          <a:p>
            <a:pPr algn="ctr">
              <a:buFontTx/>
              <a:buNone/>
            </a:pPr>
            <a:endParaRPr lang="en-US" altLang="pt-BR" sz="2800" kern="0" dirty="0">
              <a:latin typeface="Arial" panose="020B0604020202020204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698628"/>
              </p:ext>
            </p:extLst>
          </p:nvPr>
        </p:nvGraphicFramePr>
        <p:xfrm>
          <a:off x="835124" y="1916832"/>
          <a:ext cx="7545387" cy="448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9" name="Image" r:id="rId5" imgW="9041270" imgH="5371429" progId="Photoshop.Image.6">
                  <p:embed/>
                </p:oleObj>
              </mc:Choice>
              <mc:Fallback>
                <p:oleObj name="Image" r:id="rId5" imgW="9041270" imgH="5371429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124" y="1916832"/>
                        <a:ext cx="7545387" cy="448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4530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pt-BR" altLang="pt-BR" sz="3200" dirty="0" smtClean="0">
                <a:solidFill>
                  <a:schemeClr val="tx1"/>
                </a:solidFill>
              </a:rPr>
              <a:t>HISTÓRICO DOS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600" b="1" u="sng" dirty="0" smtClean="0">
                <a:solidFill>
                  <a:schemeClr val="tx1"/>
                </a:solidFill>
              </a:rPr>
              <a:t>Terceira Geração </a:t>
            </a:r>
            <a:r>
              <a:rPr lang="pt-BR" sz="2600" b="1" dirty="0" smtClean="0">
                <a:solidFill>
                  <a:schemeClr val="tx1"/>
                </a:solidFill>
              </a:rPr>
              <a:t>(1966-1980 - </a:t>
            </a:r>
            <a:r>
              <a:rPr lang="pt-BR" sz="2600" b="1" dirty="0" err="1" smtClean="0">
                <a:solidFill>
                  <a:schemeClr val="tx1"/>
                </a:solidFill>
              </a:rPr>
              <a:t>CIs</a:t>
            </a:r>
            <a:r>
              <a:rPr lang="pt-BR" sz="2600" b="1" dirty="0" smtClean="0">
                <a:solidFill>
                  <a:schemeClr val="tx1"/>
                </a:solidFill>
              </a:rPr>
              <a:t>):</a:t>
            </a:r>
            <a:endParaRPr lang="pt-BR" sz="2600" b="1" dirty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r>
              <a:rPr lang="pt-BR" sz="2200" dirty="0">
                <a:solidFill>
                  <a:schemeClr val="tx1"/>
                </a:solidFill>
              </a:rPr>
              <a:t>Família IBM/360 e sucessores;</a:t>
            </a:r>
          </a:p>
          <a:p>
            <a:pPr lvl="1" algn="just">
              <a:spcBef>
                <a:spcPts val="600"/>
              </a:spcBef>
            </a:pPr>
            <a:r>
              <a:rPr lang="pt-BR" sz="2200" dirty="0">
                <a:solidFill>
                  <a:schemeClr val="tx1"/>
                </a:solidFill>
              </a:rPr>
              <a:t>Compatibilidade a nível de software;</a:t>
            </a:r>
          </a:p>
          <a:p>
            <a:pPr lvl="1" algn="just">
              <a:spcBef>
                <a:spcPts val="600"/>
              </a:spcBef>
            </a:pPr>
            <a:r>
              <a:rPr lang="pt-BR" sz="2200" dirty="0">
                <a:solidFill>
                  <a:schemeClr val="tx1"/>
                </a:solidFill>
              </a:rPr>
              <a:t>Multiprogramação;</a:t>
            </a:r>
          </a:p>
          <a:p>
            <a:pPr lvl="1" algn="just">
              <a:spcBef>
                <a:spcPts val="600"/>
              </a:spcBef>
            </a:pPr>
            <a:r>
              <a:rPr lang="pt-BR" sz="2200" dirty="0">
                <a:solidFill>
                  <a:schemeClr val="tx1"/>
                </a:solidFill>
              </a:rPr>
              <a:t>Escalonamento de CPU; </a:t>
            </a:r>
          </a:p>
          <a:p>
            <a:pPr lvl="1" algn="just">
              <a:spcBef>
                <a:spcPts val="600"/>
              </a:spcBef>
            </a:pPr>
            <a:r>
              <a:rPr lang="pt-BR" sz="2200" dirty="0">
                <a:solidFill>
                  <a:schemeClr val="tx1"/>
                </a:solidFill>
              </a:rPr>
              <a:t>Sistemas On-line;</a:t>
            </a:r>
          </a:p>
          <a:p>
            <a:pPr lvl="1" algn="just">
              <a:spcBef>
                <a:spcPts val="600"/>
              </a:spcBef>
            </a:pPr>
            <a:r>
              <a:rPr lang="pt-BR" sz="2200" dirty="0">
                <a:solidFill>
                  <a:schemeClr val="tx1"/>
                </a:solidFill>
              </a:rPr>
              <a:t>Base dos S.O. modernos;</a:t>
            </a:r>
            <a:endParaRPr lang="pt-BR" sz="2200" dirty="0">
              <a:solidFill>
                <a:schemeClr val="tx1"/>
              </a:solidFill>
            </a:endParaRPr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628671"/>
              </p:ext>
            </p:extLst>
          </p:nvPr>
        </p:nvGraphicFramePr>
        <p:xfrm>
          <a:off x="5004048" y="3861048"/>
          <a:ext cx="3340100" cy="234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3" name="Image" r:id="rId5" imgW="3339683" imgH="2349206" progId="Photoshop.Image.6">
                  <p:embed/>
                </p:oleObj>
              </mc:Choice>
              <mc:Fallback>
                <p:oleObj name="Image" r:id="rId5" imgW="3339683" imgH="2349206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3861048"/>
                        <a:ext cx="3340100" cy="234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677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pt-BR" altLang="pt-BR" sz="3200" dirty="0" smtClean="0">
                <a:solidFill>
                  <a:schemeClr val="tx1"/>
                </a:solidFill>
              </a:rPr>
              <a:t>HISTÓRICO DOS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pt-BR" sz="2600" b="1" u="sng" dirty="0" smtClean="0">
                <a:solidFill>
                  <a:schemeClr val="tx1"/>
                </a:solidFill>
              </a:rPr>
              <a:t>Quarta Geração </a:t>
            </a:r>
            <a:r>
              <a:rPr lang="pt-BR" sz="2600" b="1" dirty="0" smtClean="0">
                <a:solidFill>
                  <a:schemeClr val="tx1"/>
                </a:solidFill>
              </a:rPr>
              <a:t>(1981-1990 - Pessoais):</a:t>
            </a:r>
            <a:endParaRPr lang="pt-BR" sz="2600" b="1" dirty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MS – DOS;</a:t>
            </a:r>
          </a:p>
          <a:p>
            <a:pPr lvl="1" algn="just">
              <a:spcBef>
                <a:spcPts val="6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Multiprocessadores</a:t>
            </a:r>
            <a:r>
              <a:rPr lang="pt-BR" sz="2200" dirty="0">
                <a:solidFill>
                  <a:schemeClr val="tx1"/>
                </a:solidFill>
              </a:rPr>
              <a:t>;</a:t>
            </a:r>
          </a:p>
          <a:p>
            <a:pPr lvl="1" algn="just">
              <a:spcBef>
                <a:spcPts val="600"/>
              </a:spcBef>
            </a:pPr>
            <a:r>
              <a:rPr lang="pt-BR" sz="2200" dirty="0">
                <a:solidFill>
                  <a:schemeClr val="tx1"/>
                </a:solidFill>
              </a:rPr>
              <a:t>Sistemas Operacionais </a:t>
            </a:r>
            <a:r>
              <a:rPr lang="pt-BR" sz="2200" dirty="0" err="1">
                <a:solidFill>
                  <a:schemeClr val="tx1"/>
                </a:solidFill>
              </a:rPr>
              <a:t>user-friendly</a:t>
            </a:r>
            <a:r>
              <a:rPr lang="pt-BR" sz="2200" dirty="0">
                <a:solidFill>
                  <a:schemeClr val="tx1"/>
                </a:solidFill>
              </a:rPr>
              <a:t>;</a:t>
            </a:r>
          </a:p>
          <a:p>
            <a:pPr lvl="1" algn="just">
              <a:spcBef>
                <a:spcPts val="600"/>
              </a:spcBef>
            </a:pPr>
            <a:r>
              <a:rPr lang="pt-BR" sz="2200" dirty="0">
                <a:solidFill>
                  <a:schemeClr val="tx1"/>
                </a:solidFill>
              </a:rPr>
              <a:t>S.O. para computadores pessoais;</a:t>
            </a:r>
          </a:p>
          <a:p>
            <a:pPr lvl="1" algn="just">
              <a:spcBef>
                <a:spcPts val="600"/>
              </a:spcBef>
            </a:pPr>
            <a:r>
              <a:rPr lang="pt-BR" sz="2200" dirty="0">
                <a:solidFill>
                  <a:schemeClr val="tx1"/>
                </a:solidFill>
              </a:rPr>
              <a:t>S.O. para redes de computadores;</a:t>
            </a:r>
          </a:p>
          <a:p>
            <a:pPr lvl="1" algn="just">
              <a:spcBef>
                <a:spcPts val="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lvl="1" algn="just">
              <a:spcBef>
                <a:spcPts val="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lvl="1" algn="just">
              <a:spcBef>
                <a:spcPts val="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lvl="1" algn="just">
              <a:spcBef>
                <a:spcPts val="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lvl="1" algn="just">
              <a:spcBef>
                <a:spcPts val="0"/>
              </a:spcBef>
            </a:pPr>
            <a:endParaRPr lang="pt-BR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926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pt-BR" altLang="pt-BR" sz="3200" dirty="0" smtClean="0">
                <a:solidFill>
                  <a:schemeClr val="tx1"/>
                </a:solidFill>
              </a:rPr>
              <a:t>HISTÓRICO DOS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pt-BR" sz="2600" b="1" u="sng" dirty="0" smtClean="0">
                <a:solidFill>
                  <a:schemeClr val="tx1"/>
                </a:solidFill>
              </a:rPr>
              <a:t>Quinta </a:t>
            </a:r>
            <a:r>
              <a:rPr lang="pt-BR" sz="2600" b="1" u="sng" dirty="0">
                <a:solidFill>
                  <a:schemeClr val="tx1"/>
                </a:solidFill>
              </a:rPr>
              <a:t>Geração </a:t>
            </a:r>
            <a:r>
              <a:rPr lang="pt-BR" sz="2600" b="1" dirty="0">
                <a:solidFill>
                  <a:schemeClr val="tx1"/>
                </a:solidFill>
              </a:rPr>
              <a:t>(1991- 20</a:t>
            </a:r>
            <a:r>
              <a:rPr lang="pt-BR" sz="2600" b="1" dirty="0" smtClean="0">
                <a:solidFill>
                  <a:schemeClr val="tx1"/>
                </a:solidFill>
              </a:rPr>
              <a:t>?? – </a:t>
            </a:r>
            <a:r>
              <a:rPr lang="pt-BR" sz="2600" b="1" dirty="0" err="1" smtClean="0">
                <a:solidFill>
                  <a:schemeClr val="tx1"/>
                </a:solidFill>
              </a:rPr>
              <a:t>multiprocessados</a:t>
            </a:r>
            <a:r>
              <a:rPr lang="pt-BR" sz="2600" b="1" dirty="0" smtClean="0">
                <a:solidFill>
                  <a:schemeClr val="tx1"/>
                </a:solidFill>
              </a:rPr>
              <a:t> e móveis):</a:t>
            </a:r>
            <a:endParaRPr lang="pt-BR" sz="2600" b="1" dirty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r>
              <a:rPr lang="pt-BR" sz="2400" dirty="0">
                <a:solidFill>
                  <a:schemeClr val="tx1"/>
                </a:solidFill>
              </a:rPr>
              <a:t>Processamento Distribuído;</a:t>
            </a:r>
          </a:p>
          <a:p>
            <a:pPr lvl="1" algn="just">
              <a:spcBef>
                <a:spcPts val="600"/>
              </a:spcBef>
            </a:pPr>
            <a:r>
              <a:rPr lang="pt-BR" sz="2400" dirty="0">
                <a:solidFill>
                  <a:schemeClr val="tx1"/>
                </a:solidFill>
              </a:rPr>
              <a:t>Interfaces Gráficas;</a:t>
            </a:r>
          </a:p>
          <a:p>
            <a:pPr lvl="1" algn="just">
              <a:spcBef>
                <a:spcPts val="600"/>
              </a:spcBef>
            </a:pPr>
            <a:r>
              <a:rPr lang="pt-BR" sz="2400" dirty="0">
                <a:solidFill>
                  <a:schemeClr val="tx1"/>
                </a:solidFill>
              </a:rPr>
              <a:t>S.O. para dispositivos móveis</a:t>
            </a:r>
          </a:p>
          <a:p>
            <a:pPr lvl="1" algn="just">
              <a:spcBef>
                <a:spcPts val="600"/>
              </a:spcBef>
            </a:pPr>
            <a:r>
              <a:rPr lang="pt-BR" sz="2400" dirty="0">
                <a:solidFill>
                  <a:schemeClr val="tx1"/>
                </a:solidFill>
              </a:rPr>
              <a:t>S.O. para </a:t>
            </a:r>
            <a:r>
              <a:rPr lang="pt-BR" sz="2400" dirty="0" err="1">
                <a:solidFill>
                  <a:schemeClr val="tx1"/>
                </a:solidFill>
              </a:rPr>
              <a:t>cloud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computing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6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8281292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1</a:t>
            </a:r>
            <a:r>
              <a:rPr lang="en-US" altLang="pt-BR" sz="3200" dirty="0" smtClean="0">
                <a:solidFill>
                  <a:schemeClr val="tx1"/>
                </a:solidFill>
              </a:rPr>
              <a:t>. </a:t>
            </a:r>
            <a:r>
              <a:rPr lang="pt-BR" altLang="pt-BR" sz="3200" dirty="0" smtClean="0">
                <a:solidFill>
                  <a:schemeClr val="tx1"/>
                </a:solidFill>
              </a:rPr>
              <a:t>O QUE É O SISTEMA OPERACIONAL?</a:t>
            </a: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Conceito em camadas:</a:t>
            </a:r>
            <a:endParaRPr lang="pt-BR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1556792"/>
            <a:ext cx="6264696" cy="488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47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107504" y="404813"/>
            <a:ext cx="8784976" cy="457200"/>
          </a:xfrm>
        </p:spPr>
        <p:txBody>
          <a:bodyPr/>
          <a:lstStyle/>
          <a:p>
            <a:pPr algn="ctr" eaLnBrk="1" hangingPunct="1"/>
            <a:r>
              <a:rPr lang="pt-BR" altLang="pt-BR" sz="3200" dirty="0" smtClean="0">
                <a:solidFill>
                  <a:schemeClr val="tx1"/>
                </a:solidFill>
              </a:rPr>
              <a:t>SO como interface usuário-computador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4" name="Picture 4" descr="Proj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8" y="908720"/>
            <a:ext cx="8255188" cy="5590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285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4. </a:t>
            </a:r>
            <a:r>
              <a:rPr lang="pt-BR" altLang="pt-BR" sz="3200" dirty="0" smtClean="0">
                <a:solidFill>
                  <a:schemeClr val="tx1"/>
                </a:solidFill>
              </a:rPr>
              <a:t>EXEMPLOS E EVOLUÇÃO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39842"/>
            <a:ext cx="8372269" cy="551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27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4. </a:t>
            </a:r>
            <a:r>
              <a:rPr lang="pt-BR" altLang="pt-BR" sz="3200" dirty="0" smtClean="0">
                <a:solidFill>
                  <a:schemeClr val="tx1"/>
                </a:solidFill>
              </a:rPr>
              <a:t>EXEMPLOS E EVOLUÇÃO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5" y="908721"/>
            <a:ext cx="8280921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9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4. </a:t>
            </a:r>
            <a:r>
              <a:rPr lang="pt-BR" altLang="pt-BR" sz="3200" dirty="0" smtClean="0">
                <a:solidFill>
                  <a:schemeClr val="tx1"/>
                </a:solidFill>
              </a:rPr>
              <a:t>EXEMPLOS E EVOLUÇÃO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7" y="908720"/>
            <a:ext cx="8280920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85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4. </a:t>
            </a:r>
            <a:r>
              <a:rPr lang="pt-BR" altLang="pt-BR" sz="3200" dirty="0" smtClean="0">
                <a:solidFill>
                  <a:schemeClr val="tx1"/>
                </a:solidFill>
              </a:rPr>
              <a:t>EXEMPLOS E EVOLUÇÃO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08720"/>
            <a:ext cx="8280920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51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4. </a:t>
            </a:r>
            <a:r>
              <a:rPr lang="pt-BR" altLang="pt-BR" sz="3200" dirty="0" smtClean="0">
                <a:solidFill>
                  <a:schemeClr val="tx1"/>
                </a:solidFill>
              </a:rPr>
              <a:t>EXEMPLOS E EVOLUÇÃO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08720"/>
            <a:ext cx="8280920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6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4. </a:t>
            </a:r>
            <a:r>
              <a:rPr lang="pt-BR" altLang="pt-BR" sz="3200" dirty="0" smtClean="0">
                <a:solidFill>
                  <a:schemeClr val="tx1"/>
                </a:solidFill>
              </a:rPr>
              <a:t>EXEMPLOS E EVOLUÇÃO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27067"/>
            <a:ext cx="8280920" cy="552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68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4. </a:t>
            </a:r>
            <a:r>
              <a:rPr lang="pt-BR" altLang="pt-BR" sz="3200" dirty="0" smtClean="0">
                <a:solidFill>
                  <a:schemeClr val="tx1"/>
                </a:solidFill>
              </a:rPr>
              <a:t>EXEMPLOS E EVOLUÇÃO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7" y="980728"/>
            <a:ext cx="8280920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11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4. </a:t>
            </a:r>
            <a:r>
              <a:rPr lang="pt-BR" altLang="pt-BR" sz="3200" dirty="0" smtClean="0">
                <a:solidFill>
                  <a:schemeClr val="tx1"/>
                </a:solidFill>
              </a:rPr>
              <a:t>EXEMPLOS E EVOLUÇÃO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08720"/>
            <a:ext cx="8280920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19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4. </a:t>
            </a:r>
            <a:r>
              <a:rPr lang="pt-BR" altLang="pt-BR" sz="3200" dirty="0" smtClean="0">
                <a:solidFill>
                  <a:schemeClr val="tx1"/>
                </a:solidFill>
              </a:rPr>
              <a:t>EXEMPLOS E EVOLUÇÃO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16" y="926486"/>
            <a:ext cx="8294240" cy="559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4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8137276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1. </a:t>
            </a:r>
            <a:r>
              <a:rPr lang="pt-BR" altLang="pt-BR" sz="3200" dirty="0">
                <a:solidFill>
                  <a:schemeClr val="tx1"/>
                </a:solidFill>
              </a:rPr>
              <a:t>O QUE É O SISTEMA OPERACIONAL?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Camada de </a:t>
            </a:r>
            <a:r>
              <a:rPr lang="pt-BR" sz="2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software</a:t>
            </a:r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localizada entre os aplicativos e programas utilitários e o </a:t>
            </a:r>
            <a:r>
              <a:rPr lang="pt-BR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Hardware</a:t>
            </a: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101378" name="Picture 2" descr="Resultado de imagem para sistemas operacionais camad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3096344" cy="401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eta para a direita 8"/>
          <p:cNvSpPr/>
          <p:nvPr/>
        </p:nvSpPr>
        <p:spPr>
          <a:xfrm>
            <a:off x="3275856" y="4725144"/>
            <a:ext cx="648072" cy="720080"/>
          </a:xfrm>
          <a:prstGeom prst="rightArrow">
            <a:avLst/>
          </a:prstGeom>
          <a:solidFill>
            <a:srgbClr val="A3DD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3887416" y="3212976"/>
            <a:ext cx="4789040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tx1"/>
                </a:solidFill>
              </a:rPr>
              <a:t>CLI</a:t>
            </a:r>
            <a:r>
              <a:rPr lang="pt-BR" dirty="0" smtClean="0">
                <a:solidFill>
                  <a:schemeClr val="tx1"/>
                </a:solidFill>
              </a:rPr>
              <a:t> – </a:t>
            </a:r>
            <a:r>
              <a:rPr lang="pt-BR" i="1" dirty="0" smtClean="0">
                <a:solidFill>
                  <a:schemeClr val="tx1"/>
                </a:solidFill>
              </a:rPr>
              <a:t>Comando </a:t>
            </a:r>
            <a:r>
              <a:rPr lang="pt-BR" i="1" dirty="0" err="1" smtClean="0">
                <a:solidFill>
                  <a:schemeClr val="tx1"/>
                </a:solidFill>
              </a:rPr>
              <a:t>Line</a:t>
            </a:r>
            <a:r>
              <a:rPr lang="pt-BR" i="1" dirty="0" smtClean="0">
                <a:solidFill>
                  <a:schemeClr val="tx1"/>
                </a:solidFill>
              </a:rPr>
              <a:t> Interface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 (Linux)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890440" y="4653136"/>
            <a:ext cx="4786016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tx1"/>
                </a:solidFill>
              </a:rPr>
              <a:t>GUI</a:t>
            </a:r>
            <a:r>
              <a:rPr lang="pt-BR" dirty="0" smtClean="0">
                <a:solidFill>
                  <a:schemeClr val="tx1"/>
                </a:solidFill>
              </a:rPr>
              <a:t> – </a:t>
            </a:r>
            <a:r>
              <a:rPr lang="pt-BR" i="1" dirty="0" err="1" smtClean="0">
                <a:solidFill>
                  <a:schemeClr val="tx1"/>
                </a:solidFill>
              </a:rPr>
              <a:t>Graphic</a:t>
            </a:r>
            <a:r>
              <a:rPr lang="pt-BR" i="1" dirty="0" smtClean="0">
                <a:solidFill>
                  <a:schemeClr val="tx1"/>
                </a:solidFill>
              </a:rPr>
              <a:t> </a:t>
            </a:r>
            <a:r>
              <a:rPr lang="pt-BR" i="1" dirty="0" err="1" smtClean="0">
                <a:solidFill>
                  <a:schemeClr val="tx1"/>
                </a:solidFill>
              </a:rPr>
              <a:t>User</a:t>
            </a:r>
            <a:r>
              <a:rPr lang="pt-BR" i="1" dirty="0" smtClean="0">
                <a:solidFill>
                  <a:schemeClr val="tx1"/>
                </a:solidFill>
              </a:rPr>
              <a:t> Interface </a:t>
            </a:r>
            <a:r>
              <a:rPr lang="pt-BR" dirty="0" smtClean="0">
                <a:solidFill>
                  <a:schemeClr val="tx1"/>
                </a:solidFill>
              </a:rPr>
              <a:t>(Windows)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709951" y="2204864"/>
            <a:ext cx="5434049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tx1"/>
                </a:solidFill>
              </a:rPr>
              <a:t>Formas de iteração com o SO: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47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4. </a:t>
            </a:r>
            <a:r>
              <a:rPr lang="pt-BR" altLang="pt-BR" sz="3200" dirty="0" smtClean="0">
                <a:solidFill>
                  <a:schemeClr val="tx1"/>
                </a:solidFill>
              </a:rPr>
              <a:t>EXEMPLOS E EVOLUÇÃO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09718"/>
            <a:ext cx="8280920" cy="561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49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4. </a:t>
            </a:r>
            <a:r>
              <a:rPr lang="pt-BR" altLang="pt-BR" sz="3200" dirty="0" smtClean="0">
                <a:solidFill>
                  <a:schemeClr val="tx1"/>
                </a:solidFill>
              </a:rPr>
              <a:t>EXEMPLOS E EVOLUÇÃO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27648"/>
            <a:ext cx="8280920" cy="55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61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4. </a:t>
            </a:r>
            <a:r>
              <a:rPr lang="pt-BR" altLang="pt-BR" sz="3200" dirty="0" smtClean="0">
                <a:solidFill>
                  <a:schemeClr val="tx1"/>
                </a:solidFill>
              </a:rPr>
              <a:t>EXEMPLOS E EVOLUÇÃO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08719"/>
            <a:ext cx="8280920" cy="55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38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4. </a:t>
            </a:r>
            <a:r>
              <a:rPr lang="pt-BR" altLang="pt-BR" sz="3200" dirty="0" smtClean="0">
                <a:solidFill>
                  <a:schemeClr val="tx1"/>
                </a:solidFill>
              </a:rPr>
              <a:t>EXEMPLOS E EVOLUÇÃO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pt-BR" sz="2600" dirty="0" smtClean="0">
                <a:solidFill>
                  <a:srgbClr val="C0914C"/>
                </a:solidFill>
              </a:rPr>
              <a:t>Windows 8</a:t>
            </a:r>
            <a:endParaRPr lang="pt-BR" sz="2600" dirty="0">
              <a:solidFill>
                <a:srgbClr val="C0914C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88" y="1628800"/>
            <a:ext cx="8260767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3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4. </a:t>
            </a:r>
            <a:r>
              <a:rPr lang="pt-BR" altLang="pt-BR" sz="3200" dirty="0" smtClean="0">
                <a:solidFill>
                  <a:schemeClr val="tx1"/>
                </a:solidFill>
              </a:rPr>
              <a:t>EXEMPLOS E EVOLUÇÃO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pt-BR" sz="2600" dirty="0" smtClean="0">
                <a:solidFill>
                  <a:srgbClr val="C0914C"/>
                </a:solidFill>
              </a:rPr>
              <a:t>Windows 10</a:t>
            </a:r>
            <a:endParaRPr lang="pt-BR" sz="2600" dirty="0">
              <a:solidFill>
                <a:srgbClr val="C0914C"/>
              </a:solidFill>
            </a:endParaRPr>
          </a:p>
        </p:txBody>
      </p:sp>
      <p:pic>
        <p:nvPicPr>
          <p:cNvPr id="99330" name="Picture 2" descr="Resultado de imagem para WINDOWS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94" y="1556793"/>
            <a:ext cx="8267462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380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4. </a:t>
            </a:r>
            <a:r>
              <a:rPr lang="pt-BR" altLang="pt-BR" sz="3200" dirty="0" smtClean="0">
                <a:solidFill>
                  <a:schemeClr val="tx1"/>
                </a:solidFill>
              </a:rPr>
              <a:t>EXEMPLOS E EVOLUÇÃO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16" y="908720"/>
            <a:ext cx="8256639" cy="560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90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4. </a:t>
            </a:r>
            <a:r>
              <a:rPr lang="pt-BR" altLang="pt-BR" sz="3200" dirty="0" smtClean="0">
                <a:solidFill>
                  <a:schemeClr val="tx1"/>
                </a:solidFill>
              </a:rPr>
              <a:t>EXEMPLOS E EVOLUÇÃO DE </a:t>
            </a:r>
            <a:r>
              <a:rPr lang="pt-BR" altLang="pt-BR" sz="3200" dirty="0" err="1" smtClean="0">
                <a:solidFill>
                  <a:schemeClr val="tx1"/>
                </a:solidFill>
              </a:rPr>
              <a:t>SOs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08720"/>
            <a:ext cx="8323659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8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5</a:t>
            </a:r>
            <a:r>
              <a:rPr lang="en-US" altLang="pt-BR" sz="3200" dirty="0" smtClean="0">
                <a:solidFill>
                  <a:schemeClr val="tx1"/>
                </a:solidFill>
              </a:rPr>
              <a:t>. </a:t>
            </a:r>
            <a:r>
              <a:rPr lang="pt-BR" altLang="pt-BR" sz="3200" dirty="0" smtClean="0">
                <a:solidFill>
                  <a:schemeClr val="tx1"/>
                </a:solidFill>
              </a:rPr>
              <a:t>APLICAÇÕES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38" y="908720"/>
            <a:ext cx="8291917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39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err="1">
                <a:solidFill>
                  <a:schemeClr val="tx1"/>
                </a:solidFill>
              </a:rPr>
              <a:t>Sistemas</a:t>
            </a:r>
            <a:r>
              <a:rPr lang="en-US" altLang="pt-BR" sz="3200" dirty="0">
                <a:solidFill>
                  <a:schemeClr val="tx1"/>
                </a:solidFill>
              </a:rPr>
              <a:t> </a:t>
            </a:r>
            <a:r>
              <a:rPr lang="en-US" altLang="pt-BR" sz="3200" dirty="0" err="1">
                <a:solidFill>
                  <a:schemeClr val="tx1"/>
                </a:solidFill>
              </a:rPr>
              <a:t>Operacionais</a:t>
            </a:r>
            <a:r>
              <a:rPr lang="en-US" altLang="pt-BR" sz="3200" dirty="0">
                <a:solidFill>
                  <a:schemeClr val="tx1"/>
                </a:solidFill>
              </a:rPr>
              <a:t>: FAQ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algn="just" eaLnBrk="1" hangingPunct="1">
              <a:spcBef>
                <a:spcPts val="0"/>
              </a:spcBef>
            </a:pPr>
            <a:r>
              <a:rPr lang="pt-BR" altLang="pt-B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</a:t>
            </a:r>
            <a:r>
              <a:rPr lang="pt-BR" alt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aprender a instalar o Linux?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r>
              <a:rPr lang="pt-BR" altLang="pt-B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pt-BR" altLang="pt-B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endParaRPr lang="pt-BR" alt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ts val="0"/>
              </a:spcBef>
            </a:pPr>
            <a:r>
              <a:rPr lang="pt-BR" alt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aprender a instalar o Windows?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r>
              <a:rPr lang="pt-BR" altLang="pt-B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Não</a:t>
            </a:r>
            <a:endParaRPr lang="pt-BR" alt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ts val="0"/>
              </a:spcBef>
            </a:pPr>
            <a:r>
              <a:rPr lang="pt-BR" alt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 sistema operacional vamos utilizar na disciplina?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r>
              <a:rPr lang="pt-BR" alt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maior número possível</a:t>
            </a:r>
          </a:p>
          <a:p>
            <a:pPr algn="just" eaLnBrk="1" hangingPunct="1">
              <a:spcBef>
                <a:spcPts val="0"/>
              </a:spcBef>
            </a:pPr>
            <a:r>
              <a:rPr lang="pt-BR" alt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que aprenderemos em SO?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r>
              <a:rPr lang="pt-BR" alt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Algoritmos e técnicas utilizados nos </a:t>
            </a:r>
            <a:r>
              <a:rPr lang="pt-BR" altLang="pt-BR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</a:t>
            </a:r>
            <a:r>
              <a:rPr lang="pt-BR" altLang="pt-B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modernos </a:t>
            </a:r>
            <a:r>
              <a:rPr lang="pt-BR" alt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gerenciamento de um sistema computacional.</a:t>
            </a:r>
          </a:p>
          <a:p>
            <a:pPr algn="just" eaLnBrk="1" hangingPunct="1">
              <a:spcBef>
                <a:spcPts val="0"/>
              </a:spcBef>
            </a:pPr>
            <a:r>
              <a:rPr lang="pt-BR" alt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que aprenderemos isso?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r>
              <a:rPr lang="pt-BR" alt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o SO é a interface entre as aplicações e o hardware, o desenvolvimento de qualquer camada acima ou abaixo provavelmente exigirá o </a:t>
            </a:r>
            <a:r>
              <a:rPr lang="pt-BR" altLang="pt-BR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conhecimento sólido em sistemas operacionais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21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err="1">
                <a:solidFill>
                  <a:schemeClr val="tx1"/>
                </a:solidFill>
              </a:rPr>
              <a:t>Sistemas</a:t>
            </a:r>
            <a:r>
              <a:rPr lang="en-US" altLang="pt-BR" sz="3200" dirty="0">
                <a:solidFill>
                  <a:schemeClr val="tx1"/>
                </a:solidFill>
              </a:rPr>
              <a:t> </a:t>
            </a:r>
            <a:r>
              <a:rPr lang="en-US" altLang="pt-BR" sz="3200" dirty="0" err="1">
                <a:solidFill>
                  <a:schemeClr val="tx1"/>
                </a:solidFill>
              </a:rPr>
              <a:t>Operacionais</a:t>
            </a:r>
            <a:r>
              <a:rPr lang="en-US" altLang="pt-BR" sz="3200" dirty="0">
                <a:solidFill>
                  <a:schemeClr val="tx1"/>
                </a:solidFill>
              </a:rPr>
              <a:t>: </a:t>
            </a:r>
            <a:r>
              <a:rPr lang="en-US" altLang="pt-BR" sz="3200" dirty="0" smtClean="0">
                <a:solidFill>
                  <a:schemeClr val="tx1"/>
                </a:solidFill>
              </a:rPr>
              <a:t>FAQ(2)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algn="just" eaLnBrk="1" hangingPunct="1">
              <a:spcBef>
                <a:spcPts val="0"/>
              </a:spcBef>
            </a:pPr>
            <a:r>
              <a:rPr lang="pt-BR" alt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 o melhor sistema operacional?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r>
              <a:rPr lang="pt-BR" alt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Depende, qual a finalidade? Ou, o que é melhor? (preço, manutenção, usabilidade)</a:t>
            </a:r>
          </a:p>
          <a:p>
            <a:pPr algn="just" eaLnBrk="1" hangingPunct="1">
              <a:spcBef>
                <a:spcPts val="1200"/>
              </a:spcBef>
            </a:pPr>
            <a:r>
              <a:rPr lang="pt-BR" alt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Quantos sistemas operacionais existem?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r>
              <a:rPr lang="pt-BR" alt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Vários: Windows, Linux, </a:t>
            </a:r>
            <a:r>
              <a:rPr lang="pt-BR" alt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SunOS</a:t>
            </a:r>
            <a:r>
              <a:rPr lang="pt-BR" alt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alt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pt-BR" alt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alt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uCOS</a:t>
            </a:r>
            <a:r>
              <a:rPr lang="pt-BR" alt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TRON, </a:t>
            </a:r>
            <a:r>
              <a:rPr lang="pt-BR" alt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SymbianOS</a:t>
            </a:r>
            <a:r>
              <a:rPr lang="pt-BR" alt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alt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PalmOS</a:t>
            </a:r>
            <a:r>
              <a:rPr lang="pt-BR" alt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QNX, </a:t>
            </a:r>
            <a:r>
              <a:rPr lang="pt-BR" alt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VxWorks</a:t>
            </a:r>
            <a:r>
              <a:rPr lang="pt-BR" alt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entre outros</a:t>
            </a:r>
          </a:p>
          <a:p>
            <a:pPr algn="just" eaLnBrk="1" hangingPunct="1">
              <a:spcBef>
                <a:spcPts val="1200"/>
              </a:spcBef>
            </a:pPr>
            <a:r>
              <a:rPr lang="pt-BR" alt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Windows é o sistema operacional mais utilizado no mundo?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r>
              <a:rPr lang="pt-BR" alt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Não, sistemas embarcados vendem muito mais que PCs, e vários utilizam um sistema operacional. </a:t>
            </a:r>
            <a:r>
              <a:rPr lang="pt-BR" alt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</a:t>
            </a:r>
            <a:r>
              <a:rPr lang="pt-BR" alt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TRON (mais de 4 bilhões de aparelhos), e </a:t>
            </a:r>
            <a:r>
              <a:rPr lang="pt-BR" alt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SymbianOS</a:t>
            </a:r>
            <a:r>
              <a:rPr lang="pt-BR" alt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(celulares da Nokia)</a:t>
            </a:r>
            <a:endParaRPr lang="en-US" altLang="pt-BR" sz="26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493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8137276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1. </a:t>
            </a:r>
            <a:r>
              <a:rPr lang="pt-BR" altLang="pt-BR" sz="3200" dirty="0">
                <a:solidFill>
                  <a:schemeClr val="tx1"/>
                </a:solidFill>
              </a:rPr>
              <a:t>O QUE É O SISTEMA OPERACIONAL?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Camada de </a:t>
            </a:r>
            <a:r>
              <a:rPr lang="pt-BR" sz="2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software</a:t>
            </a:r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localizada entre os aplicativos e programas utilitários e o </a:t>
            </a:r>
            <a:r>
              <a:rPr lang="pt-BR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Hardware</a:t>
            </a: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78233" y="2229711"/>
            <a:ext cx="7958416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smtClean="0">
                <a:solidFill>
                  <a:schemeClr val="tx1"/>
                </a:solidFill>
              </a:rPr>
              <a:t>CLI</a:t>
            </a:r>
            <a:r>
              <a:rPr lang="pt-BR" dirty="0" smtClean="0">
                <a:solidFill>
                  <a:schemeClr val="tx1"/>
                </a:solidFill>
              </a:rPr>
              <a:t> – </a:t>
            </a:r>
            <a:r>
              <a:rPr lang="pt-BR" i="1" dirty="0" smtClean="0">
                <a:solidFill>
                  <a:schemeClr val="tx1"/>
                </a:solidFill>
              </a:rPr>
              <a:t>Comando </a:t>
            </a:r>
            <a:r>
              <a:rPr lang="pt-BR" i="1" dirty="0" err="1" smtClean="0">
                <a:solidFill>
                  <a:schemeClr val="tx1"/>
                </a:solidFill>
              </a:rPr>
              <a:t>Line</a:t>
            </a:r>
            <a:r>
              <a:rPr lang="pt-BR" i="1" dirty="0" smtClean="0">
                <a:solidFill>
                  <a:schemeClr val="tx1"/>
                </a:solidFill>
              </a:rPr>
              <a:t> </a:t>
            </a:r>
            <a:r>
              <a:rPr lang="pt-BR" i="1" dirty="0">
                <a:solidFill>
                  <a:schemeClr val="tx1"/>
                </a:solidFill>
              </a:rPr>
              <a:t>Interface: </a:t>
            </a:r>
            <a:r>
              <a:rPr lang="pt-BR" dirty="0">
                <a:solidFill>
                  <a:schemeClr val="tx1"/>
                </a:solidFill>
              </a:rPr>
              <a:t>O usuário controla o programa digitando comandos no </a:t>
            </a:r>
            <a:r>
              <a:rPr lang="pt-BR" dirty="0" err="1">
                <a:solidFill>
                  <a:schemeClr val="tx1"/>
                </a:solidFill>
              </a:rPr>
              <a:t>prompt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430233" y="1725655"/>
            <a:ext cx="5434049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tx1"/>
                </a:solidFill>
              </a:rPr>
              <a:t>Formas de iteração com o SO: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107239"/>
            <a:ext cx="6912768" cy="340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49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err="1">
                <a:solidFill>
                  <a:schemeClr val="tx1"/>
                </a:solidFill>
              </a:rPr>
              <a:t>Sistemas</a:t>
            </a:r>
            <a:r>
              <a:rPr lang="en-US" altLang="pt-BR" sz="3200" dirty="0">
                <a:solidFill>
                  <a:schemeClr val="tx1"/>
                </a:solidFill>
              </a:rPr>
              <a:t> </a:t>
            </a:r>
            <a:r>
              <a:rPr lang="en-US" altLang="pt-BR" sz="3200" dirty="0" err="1">
                <a:solidFill>
                  <a:schemeClr val="tx1"/>
                </a:solidFill>
              </a:rPr>
              <a:t>Operacionais</a:t>
            </a:r>
            <a:r>
              <a:rPr lang="en-US" altLang="pt-BR" sz="3200" dirty="0">
                <a:solidFill>
                  <a:schemeClr val="tx1"/>
                </a:solidFill>
              </a:rPr>
              <a:t>: </a:t>
            </a:r>
            <a:r>
              <a:rPr lang="en-US" altLang="pt-BR" sz="3200" dirty="0" smtClean="0">
                <a:solidFill>
                  <a:schemeClr val="tx1"/>
                </a:solidFill>
              </a:rPr>
              <a:t>FAQ(2)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algn="just" eaLnBrk="1" hangingPunct="1">
              <a:spcBef>
                <a:spcPts val="1200"/>
              </a:spcBef>
            </a:pPr>
            <a:r>
              <a:rPr lang="pt-BR" altLang="pt-B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alt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é o sistema operacional mais utilizado no mundo</a:t>
            </a:r>
            <a:r>
              <a:rPr lang="pt-BR" altLang="pt-B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pt-BR" altLang="pt-B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354" name="Picture 2" descr="http://gs.statcounter.com/download/os_mar_2012_2017_w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66" y="1700808"/>
            <a:ext cx="8245353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369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err="1">
                <a:solidFill>
                  <a:schemeClr val="tx1"/>
                </a:solidFill>
              </a:rPr>
              <a:t>Sistemas</a:t>
            </a:r>
            <a:r>
              <a:rPr lang="en-US" altLang="pt-BR" sz="3200" dirty="0">
                <a:solidFill>
                  <a:schemeClr val="tx1"/>
                </a:solidFill>
              </a:rPr>
              <a:t> </a:t>
            </a:r>
            <a:r>
              <a:rPr lang="en-US" altLang="pt-BR" sz="3200" dirty="0" err="1">
                <a:solidFill>
                  <a:schemeClr val="tx1"/>
                </a:solidFill>
              </a:rPr>
              <a:t>Operacionais</a:t>
            </a:r>
            <a:r>
              <a:rPr lang="en-US" altLang="pt-BR" sz="3200" dirty="0">
                <a:solidFill>
                  <a:schemeClr val="tx1"/>
                </a:solidFill>
              </a:rPr>
              <a:t>: </a:t>
            </a:r>
            <a:r>
              <a:rPr lang="en-US" altLang="pt-BR" sz="3200" dirty="0" smtClean="0">
                <a:solidFill>
                  <a:schemeClr val="tx1"/>
                </a:solidFill>
              </a:rPr>
              <a:t>FAQ(2)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algn="just" eaLnBrk="1" hangingPunct="1">
              <a:spcBef>
                <a:spcPts val="1200"/>
              </a:spcBef>
            </a:pPr>
            <a:r>
              <a:rPr lang="pt-BR" altLang="pt-B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alt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é o sistema operacional mais utilizado no mundo</a:t>
            </a:r>
            <a:r>
              <a:rPr lang="pt-BR" altLang="pt-B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lvl="1" algn="just" eaLnBrk="1" hangingPunct="1">
              <a:spcBef>
                <a:spcPts val="1200"/>
              </a:spcBef>
            </a:pPr>
            <a:r>
              <a:rPr lang="pt-BR" alt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Participação de mercado do sistema operacional em todo o mundo - setembro de 2019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32" y="2996952"/>
            <a:ext cx="816201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88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err="1">
                <a:solidFill>
                  <a:schemeClr val="tx1"/>
                </a:solidFill>
              </a:rPr>
              <a:t>Sistemas</a:t>
            </a:r>
            <a:r>
              <a:rPr lang="en-US" altLang="pt-BR" sz="3200" dirty="0">
                <a:solidFill>
                  <a:schemeClr val="tx1"/>
                </a:solidFill>
              </a:rPr>
              <a:t> </a:t>
            </a:r>
            <a:r>
              <a:rPr lang="en-US" altLang="pt-BR" sz="3200" dirty="0" err="1">
                <a:solidFill>
                  <a:schemeClr val="tx1"/>
                </a:solidFill>
              </a:rPr>
              <a:t>Operacionais</a:t>
            </a:r>
            <a:r>
              <a:rPr lang="en-US" altLang="pt-BR" sz="3200" dirty="0">
                <a:solidFill>
                  <a:schemeClr val="tx1"/>
                </a:solidFill>
              </a:rPr>
              <a:t>: </a:t>
            </a:r>
            <a:r>
              <a:rPr lang="en-US" altLang="pt-BR" sz="3200" dirty="0" smtClean="0">
                <a:solidFill>
                  <a:schemeClr val="tx1"/>
                </a:solidFill>
              </a:rPr>
              <a:t>FAQ(2)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algn="just" eaLnBrk="1" hangingPunct="1">
              <a:spcBef>
                <a:spcPts val="1200"/>
              </a:spcBef>
            </a:pPr>
            <a:r>
              <a:rPr lang="pt-BR" altLang="pt-B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alt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é o sistema operacional mais utilizado no mundo</a:t>
            </a:r>
            <a:r>
              <a:rPr lang="pt-BR" altLang="pt-B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lvl="1" algn="just" eaLnBrk="1" hangingPunct="1">
              <a:spcBef>
                <a:spcPts val="1200"/>
              </a:spcBef>
            </a:pPr>
            <a:r>
              <a:rPr lang="pt-BR" alt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Participação de mercado do sistema operacional em todo o mundo - </a:t>
            </a:r>
            <a:r>
              <a:rPr lang="pt-BR" altLang="pt-B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endParaRPr lang="pt-BR" alt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492896"/>
            <a:ext cx="8136904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84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pt-BR" altLang="pt-BR" sz="3200" dirty="0" smtClean="0">
                <a:solidFill>
                  <a:schemeClr val="tx1"/>
                </a:solidFill>
              </a:rPr>
              <a:t>CONSIDERAÇÕES FINAIS</a:t>
            </a: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Sistemas </a:t>
            </a:r>
            <a:r>
              <a:rPr lang="pt-B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Operacionais:</a:t>
            </a:r>
            <a:endParaRPr lang="pt-BR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600"/>
              </a:spcBef>
            </a:pPr>
            <a:r>
              <a:rPr lang="pt-BR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Criam 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uma interface para acesso ao </a:t>
            </a:r>
            <a:r>
              <a:rPr lang="pt-BR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hardware;</a:t>
            </a:r>
            <a:endParaRPr lang="pt-BR" sz="2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600"/>
              </a:spcBef>
            </a:pP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Controle de </a:t>
            </a:r>
            <a:r>
              <a:rPr lang="pt-BR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recursos;</a:t>
            </a:r>
            <a:endParaRPr lang="pt-BR" sz="2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600"/>
              </a:spcBef>
            </a:pP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Acesso a </a:t>
            </a:r>
            <a:r>
              <a:rPr lang="pt-BR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dispositivos;</a:t>
            </a:r>
            <a:endParaRPr lang="pt-BR" sz="2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600"/>
              </a:spcBef>
            </a:pP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Alocação/liberação de </a:t>
            </a:r>
            <a:r>
              <a:rPr lang="pt-BR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memória;</a:t>
            </a:r>
            <a:endParaRPr lang="pt-BR" sz="2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600"/>
              </a:spcBef>
            </a:pP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Gerenciamento de </a:t>
            </a:r>
            <a:r>
              <a:rPr lang="pt-BR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processos;</a:t>
            </a:r>
            <a:endParaRPr lang="pt-BR" sz="2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600"/>
              </a:spcBef>
            </a:pP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Gerenciamento de </a:t>
            </a:r>
            <a:r>
              <a:rPr lang="pt-BR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usuários;</a:t>
            </a:r>
            <a:endParaRPr lang="pt-BR" sz="2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600"/>
              </a:spcBef>
            </a:pP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Gerenciamento de permissões (usuários, arquivos</a:t>
            </a:r>
            <a:r>
              <a:rPr lang="pt-BR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);</a:t>
            </a:r>
            <a:endParaRPr lang="pt-BR" sz="2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600"/>
              </a:spcBef>
            </a:pP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Programas </a:t>
            </a:r>
            <a:r>
              <a:rPr lang="pt-BR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acessórios.</a:t>
            </a:r>
            <a:endParaRPr lang="pt-BR" sz="2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81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pt-BR" sz="3200" u="sng" dirty="0" smtClean="0">
                <a:solidFill>
                  <a:schemeClr val="tx1"/>
                </a:solidFill>
              </a:rPr>
              <a:t>Exercícios</a:t>
            </a:r>
            <a:r>
              <a:rPr lang="pt-BR" sz="3200" u="sng" dirty="0" smtClean="0"/>
              <a:t> 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514350" lvl="0" indent="-514350" algn="just">
              <a:spcBef>
                <a:spcPts val="1200"/>
              </a:spcBef>
              <a:buFont typeface="+mj-lt"/>
              <a:buAutoNum type="arabicPeriod"/>
            </a:pPr>
            <a:r>
              <a:rPr lang="pt-BR" sz="1800" dirty="0" smtClean="0">
                <a:solidFill>
                  <a:schemeClr val="tx1"/>
                </a:solidFill>
              </a:rPr>
              <a:t>Explique </a:t>
            </a:r>
            <a:r>
              <a:rPr lang="pt-BR" sz="1800" dirty="0">
                <a:solidFill>
                  <a:schemeClr val="tx1"/>
                </a:solidFill>
              </a:rPr>
              <a:t>o que é um sistema operacional (SO) e os motivos (objetivos) pelos quais foram criados. 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pt-BR" sz="1800" dirty="0">
                <a:solidFill>
                  <a:schemeClr val="tx1"/>
                </a:solidFill>
              </a:rPr>
              <a:t>Um dos objetivos do sistema operacional é o gerenciamento de recursos. Explique o porquê da necessidade do sistema operacional gerenciar recursos como processador, memória RAM e impressora, por exemplo. 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pt-BR" sz="1800" dirty="0">
                <a:solidFill>
                  <a:schemeClr val="tx1"/>
                </a:solidFill>
              </a:rPr>
              <a:t>Dentre várias funcionalidades, o sistema operacional gerencia a rotatividade de tarefas/atividades/processos no processador e na memória RAM, bem como permite que vários usuários utilizem quase que simultaneamente a mesma impressora sem a ocorrência direta de problemas de gerenciamento. Explique quais são os mecanismos/tecnologias adotadas pelo SO para gerenciar cada um dos seguintes recursos: processador, memória RAM e impressora.</a:t>
            </a:r>
          </a:p>
          <a:p>
            <a:pPr marL="0" indent="0">
              <a:buNone/>
            </a:pPr>
            <a:endParaRPr lang="pt-BR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1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993260" cy="457200"/>
          </a:xfrm>
        </p:spPr>
        <p:txBody>
          <a:bodyPr/>
          <a:lstStyle/>
          <a:p>
            <a:pPr algn="ctr" eaLnBrk="1" hangingPunct="1"/>
            <a:r>
              <a:rPr lang="pt-BR" altLang="pt-BR" sz="3200" dirty="0" smtClean="0">
                <a:solidFill>
                  <a:schemeClr val="tx1"/>
                </a:solidFill>
              </a:rPr>
              <a:t>O que fazer sem um SO?</a:t>
            </a: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457200" lvl="1" indent="0">
              <a:buNone/>
            </a:pPr>
            <a:endParaRPr lang="pt-BR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lvl="1" indent="-342900" algn="just" eaLnBrk="1" hangingPunct="1">
              <a:spcBef>
                <a:spcPts val="0"/>
              </a:spcBef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99332" name="Picture 4" descr="A imagem pode conter: 1 pesso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80729"/>
            <a:ext cx="5544616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DÚVIDAS?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3200" b="1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3200" b="1" dirty="0">
              <a:solidFill>
                <a:schemeClr val="tx1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pt-BR" sz="3200" b="1" dirty="0" smtClean="0">
                <a:solidFill>
                  <a:schemeClr val="tx1"/>
                </a:solidFill>
              </a:rPr>
              <a:t>OBRIGADO!</a:t>
            </a:r>
          </a:p>
          <a:p>
            <a:pPr marL="0" indent="0">
              <a:buNone/>
            </a:pPr>
            <a:endParaRPr lang="pt-BR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79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8137276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1. </a:t>
            </a:r>
            <a:r>
              <a:rPr lang="pt-BR" altLang="pt-BR" sz="3200" dirty="0">
                <a:solidFill>
                  <a:schemeClr val="tx1"/>
                </a:solidFill>
              </a:rPr>
              <a:t>O QUE É O SISTEMA OPERACIONAL?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Camada de </a:t>
            </a:r>
            <a:r>
              <a:rPr lang="pt-BR" sz="2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software</a:t>
            </a:r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localizada entre os aplicativos e programas utilitários e o </a:t>
            </a:r>
            <a:r>
              <a:rPr lang="pt-BR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Hardware</a:t>
            </a: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11188" y="2542590"/>
            <a:ext cx="7958416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GUI</a:t>
            </a:r>
            <a:r>
              <a:rPr lang="pt-BR" dirty="0">
                <a:solidFill>
                  <a:schemeClr val="tx1"/>
                </a:solidFill>
              </a:rPr>
              <a:t> – </a:t>
            </a:r>
            <a:r>
              <a:rPr lang="pt-BR" i="1" dirty="0" err="1">
                <a:solidFill>
                  <a:schemeClr val="tx1"/>
                </a:solidFill>
              </a:rPr>
              <a:t>Graphic</a:t>
            </a:r>
            <a:r>
              <a:rPr lang="pt-BR" i="1" dirty="0">
                <a:solidFill>
                  <a:schemeClr val="tx1"/>
                </a:solidFill>
              </a:rPr>
              <a:t> </a:t>
            </a:r>
            <a:r>
              <a:rPr lang="pt-BR" i="1" dirty="0" err="1">
                <a:solidFill>
                  <a:schemeClr val="tx1"/>
                </a:solidFill>
              </a:rPr>
              <a:t>User</a:t>
            </a:r>
            <a:r>
              <a:rPr lang="pt-BR" i="1" dirty="0">
                <a:solidFill>
                  <a:schemeClr val="tx1"/>
                </a:solidFill>
              </a:rPr>
              <a:t> Interface: </a:t>
            </a:r>
            <a:r>
              <a:rPr lang="pt-BR" dirty="0">
                <a:solidFill>
                  <a:schemeClr val="tx1"/>
                </a:solidFill>
              </a:rPr>
              <a:t>Aparecimento de janelas, menus, pastas, lixeira simulando um ambiente de escritório real </a:t>
            </a:r>
          </a:p>
        </p:txBody>
      </p:sp>
      <p:sp>
        <p:nvSpPr>
          <p:cNvPr id="8" name="Retângulo 7"/>
          <p:cNvSpPr/>
          <p:nvPr/>
        </p:nvSpPr>
        <p:spPr>
          <a:xfrm>
            <a:off x="430233" y="1725655"/>
            <a:ext cx="5434049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tx1"/>
                </a:solidFill>
              </a:rPr>
              <a:t>Formas de iteração com o SO: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3284984"/>
            <a:ext cx="4896544" cy="31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89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8137276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1. </a:t>
            </a:r>
            <a:r>
              <a:rPr lang="pt-BR" altLang="pt-BR" sz="3200" dirty="0">
                <a:solidFill>
                  <a:schemeClr val="tx1"/>
                </a:solidFill>
              </a:rPr>
              <a:t>O QUE É O SISTEMA OPERACIONAL?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endParaRPr lang="en-US" alt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0"/>
              </a:spcBef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100354" name="Picture 2" descr="Resultado de imagem para sistema operaciona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12776"/>
            <a:ext cx="6973866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28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12541</TotalTime>
  <Words>3077</Words>
  <Application>Microsoft Office PowerPoint</Application>
  <PresentationFormat>Apresentação na tela (4:3)</PresentationFormat>
  <Paragraphs>487</Paragraphs>
  <Slides>76</Slides>
  <Notes>76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3</vt:i4>
      </vt:variant>
      <vt:variant>
        <vt:lpstr>Títulos de slides</vt:lpstr>
      </vt:variant>
      <vt:variant>
        <vt:i4>76</vt:i4>
      </vt:variant>
    </vt:vector>
  </HeadingPairs>
  <TitlesOfParts>
    <vt:vector size="86" baseType="lpstr">
      <vt:lpstr>Arial</vt:lpstr>
      <vt:lpstr>Arial Narrow</vt:lpstr>
      <vt:lpstr>Tahoma</vt:lpstr>
      <vt:lpstr>Times New Roman</vt:lpstr>
      <vt:lpstr>Wingdings</vt:lpstr>
      <vt:lpstr>-쉬리M</vt:lpstr>
      <vt:lpstr>Estrutura padrão</vt:lpstr>
      <vt:lpstr>Photo Editor Photo</vt:lpstr>
      <vt:lpstr>Microsoft Clip Gallery</vt:lpstr>
      <vt:lpstr>Adobe Photoshop Image</vt:lpstr>
      <vt:lpstr>INTRODUÇÃO</vt:lpstr>
      <vt:lpstr>Roteiro da Aula</vt:lpstr>
      <vt:lpstr>1. O QUE É O SISTEMA OPERACIONAL?</vt:lpstr>
      <vt:lpstr>1. O QUE É O SISTEMA OPERACIONAL?</vt:lpstr>
      <vt:lpstr>1. O QUE É O SISTEMA OPERACIONAL?</vt:lpstr>
      <vt:lpstr>1. O QUE É O SISTEMA OPERACIONAL?</vt:lpstr>
      <vt:lpstr>1. O QUE É O SISTEMA OPERACIONAL?</vt:lpstr>
      <vt:lpstr>1. O QUE É O SISTEMA OPERACIONAL?</vt:lpstr>
      <vt:lpstr>1. O QUE É O SISTEMA OPERACIONAL?</vt:lpstr>
      <vt:lpstr>AO LIGAR O COMPUTADOR:</vt:lpstr>
      <vt:lpstr>1. O QUE É O SISTEMA OPERACIONAL?</vt:lpstr>
      <vt:lpstr>1. O QUE É O SISTEMA OPERACIONAL?</vt:lpstr>
      <vt:lpstr>1. O QUE É O SISTEMA OPERACIONAL?</vt:lpstr>
      <vt:lpstr>1. CARACTERÍSTICAS DESEJÁVEIS:</vt:lpstr>
      <vt:lpstr>1. CARACTERÍSTICAS DESEJÁVEIS:</vt:lpstr>
      <vt:lpstr>1. CARACTERÍSTICAS DESEJÁVEIS:</vt:lpstr>
      <vt:lpstr>2. OBJETIVOS DE UM SO</vt:lpstr>
      <vt:lpstr>2.1 Abstração</vt:lpstr>
      <vt:lpstr>2.1 Abstração</vt:lpstr>
      <vt:lpstr>2.1 Abstração</vt:lpstr>
      <vt:lpstr>2.1 Abstração</vt:lpstr>
      <vt:lpstr>2.1 Abstração</vt:lpstr>
      <vt:lpstr>2.1 Abstração</vt:lpstr>
      <vt:lpstr>2.1 Abstração</vt:lpstr>
      <vt:lpstr>2.2 Gerenciamento de recursos</vt:lpstr>
      <vt:lpstr>2.2 Gerenciamento de recursos</vt:lpstr>
      <vt:lpstr>2.2 Gerenciamento de recursos</vt:lpstr>
      <vt:lpstr>2.2 Gerenciamento de recursos</vt:lpstr>
      <vt:lpstr>2.2 Gerenciamento de recursos</vt:lpstr>
      <vt:lpstr>3. FUNCIONALIDADES</vt:lpstr>
      <vt:lpstr>3. FUNCIONALIDADES</vt:lpstr>
      <vt:lpstr>3. FUNCIONALIDADES</vt:lpstr>
      <vt:lpstr>3. FUNCIONALIDADES</vt:lpstr>
      <vt:lpstr>3. FUNCIONALIDADES</vt:lpstr>
      <vt:lpstr>3. FUNCIONALIDADES</vt:lpstr>
      <vt:lpstr> TIPOS DE SOs</vt:lpstr>
      <vt:lpstr> TIPOS DE SOs</vt:lpstr>
      <vt:lpstr> TIPOS DE SOs</vt:lpstr>
      <vt:lpstr> TIPOS DE SOs</vt:lpstr>
      <vt:lpstr> TIPOS DE SOs</vt:lpstr>
      <vt:lpstr> TIPOS DE SOs</vt:lpstr>
      <vt:lpstr> TIPOS DE SOs</vt:lpstr>
      <vt:lpstr>HISTÓRICO DOS SOs</vt:lpstr>
      <vt:lpstr>HISTÓRICO DOS SOs</vt:lpstr>
      <vt:lpstr>HISTÓRICO DOS SOs</vt:lpstr>
      <vt:lpstr>HISTÓRICO DOS SOs</vt:lpstr>
      <vt:lpstr>HISTÓRICO DOS SOs</vt:lpstr>
      <vt:lpstr>HISTÓRICO DOS SOs</vt:lpstr>
      <vt:lpstr>HISTÓRICO DOS SOs</vt:lpstr>
      <vt:lpstr>SO como interface usuário-computador</vt:lpstr>
      <vt:lpstr>4. EXEMPLOS E EVOLUÇÃO DE SOs</vt:lpstr>
      <vt:lpstr>4. EXEMPLOS E EVOLUÇÃO DE SOs</vt:lpstr>
      <vt:lpstr>4. EXEMPLOS E EVOLUÇÃO DE SOs</vt:lpstr>
      <vt:lpstr>4. EXEMPLOS E EVOLUÇÃO DE SOs</vt:lpstr>
      <vt:lpstr>4. EXEMPLOS E EVOLUÇÃO DE SOs</vt:lpstr>
      <vt:lpstr>4. EXEMPLOS E EVOLUÇÃO DE SOs</vt:lpstr>
      <vt:lpstr>4. EXEMPLOS E EVOLUÇÃO DE SOs</vt:lpstr>
      <vt:lpstr>4. EXEMPLOS E EVOLUÇÃO DE SOs</vt:lpstr>
      <vt:lpstr>4. EXEMPLOS E EVOLUÇÃO DE SOs</vt:lpstr>
      <vt:lpstr>4. EXEMPLOS E EVOLUÇÃO DE SOs</vt:lpstr>
      <vt:lpstr>4. EXEMPLOS E EVOLUÇÃO DE SOs</vt:lpstr>
      <vt:lpstr>4. EXEMPLOS E EVOLUÇÃO DE SOs</vt:lpstr>
      <vt:lpstr>4. EXEMPLOS E EVOLUÇÃO DE SOs</vt:lpstr>
      <vt:lpstr>4. EXEMPLOS E EVOLUÇÃO DE SOs</vt:lpstr>
      <vt:lpstr>4. EXEMPLOS E EVOLUÇÃO DE SOs</vt:lpstr>
      <vt:lpstr>4. EXEMPLOS E EVOLUÇÃO DE SOs</vt:lpstr>
      <vt:lpstr>5. APLICAÇÕES</vt:lpstr>
      <vt:lpstr>Sistemas Operacionais: FAQ</vt:lpstr>
      <vt:lpstr>Sistemas Operacionais: FAQ(2)</vt:lpstr>
      <vt:lpstr>Sistemas Operacionais: FAQ(2)</vt:lpstr>
      <vt:lpstr>Sistemas Operacionais: FAQ(2)</vt:lpstr>
      <vt:lpstr>Sistemas Operacionais: FAQ(2)</vt:lpstr>
      <vt:lpstr>CONSIDERAÇÕES FINAIS</vt:lpstr>
      <vt:lpstr>Exercícios </vt:lpstr>
      <vt:lpstr>O que fazer sem um SO?</vt:lpstr>
      <vt:lpstr>DÚVIDAS?</vt:lpstr>
    </vt:vector>
  </TitlesOfParts>
  <Company>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.</dc:creator>
  <cp:lastModifiedBy>julio oliveira</cp:lastModifiedBy>
  <cp:revision>1090</cp:revision>
  <dcterms:created xsi:type="dcterms:W3CDTF">2003-03-31T20:14:51Z</dcterms:created>
  <dcterms:modified xsi:type="dcterms:W3CDTF">2019-10-15T12:21:03Z</dcterms:modified>
</cp:coreProperties>
</file>